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16"/>
  </p:notesMasterIdLst>
  <p:sldIdLst>
    <p:sldId id="365" r:id="rId2"/>
    <p:sldId id="341" r:id="rId3"/>
    <p:sldId id="421" r:id="rId4"/>
    <p:sldId id="321" r:id="rId5"/>
    <p:sldId id="258" r:id="rId6"/>
    <p:sldId id="323" r:id="rId7"/>
    <p:sldId id="259" r:id="rId8"/>
    <p:sldId id="389" r:id="rId9"/>
    <p:sldId id="422" r:id="rId10"/>
    <p:sldId id="374" r:id="rId11"/>
    <p:sldId id="423" r:id="rId12"/>
    <p:sldId id="424" r:id="rId13"/>
    <p:sldId id="425" r:id="rId14"/>
    <p:sldId id="322"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y Jackson" initials="AJ" lastIdx="52" clrIdx="0">
    <p:extLst>
      <p:ext uri="{19B8F6BF-5375-455C-9EA6-DF929625EA0E}">
        <p15:presenceInfo xmlns:p15="http://schemas.microsoft.com/office/powerpoint/2012/main" userId="S::Amy.Jackson@phe.gov.uk::77aedddc-d875-4e79-9e3a-73755385c3b6" providerId="AD"/>
      </p:ext>
    </p:extLst>
  </p:cmAuthor>
  <p:cmAuthor id="2" name="Brieze Read" initials="BR" lastIdx="1" clrIdx="1">
    <p:extLst>
      <p:ext uri="{19B8F6BF-5375-455C-9EA6-DF929625EA0E}">
        <p15:presenceInfo xmlns:p15="http://schemas.microsoft.com/office/powerpoint/2012/main" userId="S::Brieze.Read@phe.gov.uk::4a2f24af-dd89-4c88-a63f-21d25562bea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7" autoAdjust="0"/>
    <p:restoredTop sz="66510" autoAdjust="0"/>
  </p:normalViewPr>
  <p:slideViewPr>
    <p:cSldViewPr snapToGrid="0">
      <p:cViewPr varScale="1">
        <p:scale>
          <a:sx n="72" d="100"/>
          <a:sy n="72" d="100"/>
        </p:scale>
        <p:origin x="1356" y="6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9F65F3-53B8-4694-B59A-8D4EBCE9D70A}"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GB"/>
        </a:p>
      </dgm:t>
    </dgm:pt>
    <dgm:pt modelId="{6FDAF192-D219-4021-AFBF-4E14FE75F9C3}">
      <dgm:prSet phldrT="[Text]" custT="1"/>
      <dgm:spPr>
        <a:solidFill>
          <a:schemeClr val="accent4"/>
        </a:solidFill>
        <a:ln w="57150">
          <a:solidFill>
            <a:schemeClr val="accent4"/>
          </a:solidFill>
        </a:ln>
      </dgm:spPr>
      <dgm:t>
        <a:bodyPr/>
        <a:lstStyle/>
        <a:p>
          <a:r>
            <a:rPr lang="en-GB" sz="1800" dirty="0">
              <a:solidFill>
                <a:schemeClr val="tx1"/>
              </a:solidFill>
              <a:latin typeface="Raleway" pitchFamily="2" charset="0"/>
              <a:cs typeface="Arial" panose="020B0604020202020204" pitchFamily="34" charset="0"/>
            </a:rPr>
            <a:t>KS2</a:t>
          </a:r>
        </a:p>
      </dgm:t>
    </dgm:pt>
    <dgm:pt modelId="{FF9771A0-2863-479E-A21B-FB7BDB1AEC0F}" type="parTrans" cxnId="{7690330E-D31A-4A2D-8622-279604EE7887}">
      <dgm:prSet/>
      <dgm:spPr/>
      <dgm:t>
        <a:bodyPr/>
        <a:lstStyle/>
        <a:p>
          <a:endParaRPr lang="en-GB" sz="1800">
            <a:latin typeface="Raleway" pitchFamily="2" charset="0"/>
            <a:cs typeface="Arial" panose="020B0604020202020204" pitchFamily="34" charset="0"/>
          </a:endParaRPr>
        </a:p>
      </dgm:t>
    </dgm:pt>
    <dgm:pt modelId="{506909BC-8807-4510-92EC-73EBD5499D9B}" type="sibTrans" cxnId="{7690330E-D31A-4A2D-8622-279604EE7887}">
      <dgm:prSet/>
      <dgm:spPr/>
      <dgm:t>
        <a:bodyPr/>
        <a:lstStyle/>
        <a:p>
          <a:endParaRPr lang="en-GB" sz="1800">
            <a:latin typeface="Raleway" pitchFamily="2" charset="0"/>
            <a:cs typeface="Arial" panose="020B0604020202020204" pitchFamily="34" charset="0"/>
          </a:endParaRPr>
        </a:p>
      </dgm:t>
    </dgm:pt>
    <dgm:pt modelId="{20AA38A3-8C15-4573-A412-0938A943B19B}">
      <dgm:prSet phldrT="[Text]" custT="1"/>
      <dgm:spPr>
        <a:ln w="57150">
          <a:solidFill>
            <a:schemeClr val="accent6"/>
          </a:solidFill>
        </a:ln>
      </dgm:spPr>
      <dgm:t>
        <a:bodyPr/>
        <a:lstStyle/>
        <a:p>
          <a:r>
            <a:rPr lang="en-GB" sz="1800" dirty="0">
              <a:latin typeface="Raleway" pitchFamily="2" charset="0"/>
              <a:cs typeface="Arial" panose="020B0604020202020204" pitchFamily="34" charset="0"/>
            </a:rPr>
            <a:t>Explore in more detail how vaccinations can help individuals to develop immunity against certain diseases or to fight off the infection, and learn how to respond to common vaccine misconceptions and debates</a:t>
          </a:r>
        </a:p>
      </dgm:t>
      <dgm:extLst>
        <a:ext uri="{E40237B7-FDA0-4F09-8148-C483321AD2D9}">
          <dgm14:cNvPr xmlns:dgm14="http://schemas.microsoft.com/office/drawing/2010/diagram" id="0" name="" descr="KS4 - Explore in more detail how vaccinations can help individuals to develop immunity against certain diseases or to fight off the infection, and learn how to respond to common vaccine misconceptions and debates"/>
        </a:ext>
      </dgm:extLst>
    </dgm:pt>
    <dgm:pt modelId="{ABB69363-58C1-4FA7-A26A-A799C01023E0}" type="parTrans" cxnId="{255EC56A-1561-4C05-8537-5FF02C5B5EFC}">
      <dgm:prSet/>
      <dgm:spPr/>
      <dgm:t>
        <a:bodyPr/>
        <a:lstStyle/>
        <a:p>
          <a:endParaRPr lang="en-GB" sz="1800">
            <a:latin typeface="Raleway" pitchFamily="2" charset="0"/>
            <a:cs typeface="Arial" panose="020B0604020202020204" pitchFamily="34" charset="0"/>
          </a:endParaRPr>
        </a:p>
      </dgm:t>
    </dgm:pt>
    <dgm:pt modelId="{101B042D-991A-47DA-9AB5-7805BBD28497}" type="sibTrans" cxnId="{255EC56A-1561-4C05-8537-5FF02C5B5EFC}">
      <dgm:prSet/>
      <dgm:spPr/>
      <dgm:t>
        <a:bodyPr/>
        <a:lstStyle/>
        <a:p>
          <a:endParaRPr lang="en-GB" sz="1800">
            <a:latin typeface="Raleway" pitchFamily="2" charset="0"/>
            <a:cs typeface="Arial" panose="020B0604020202020204" pitchFamily="34" charset="0"/>
          </a:endParaRPr>
        </a:p>
      </dgm:t>
    </dgm:pt>
    <dgm:pt modelId="{BC867AE6-BD3D-4EDA-9C63-AA0E5311CC4E}">
      <dgm:prSet phldrT="[Text]" custT="1"/>
      <dgm:spPr>
        <a:solidFill>
          <a:schemeClr val="accent5"/>
        </a:solidFill>
        <a:ln w="28575">
          <a:solidFill>
            <a:schemeClr val="accent5"/>
          </a:solidFill>
        </a:ln>
      </dgm:spPr>
      <dgm:t>
        <a:bodyPr/>
        <a:lstStyle/>
        <a:p>
          <a:r>
            <a:rPr lang="en-GB" sz="1800">
              <a:latin typeface="Raleway" pitchFamily="2" charset="0"/>
              <a:cs typeface="Arial" panose="020B0604020202020204" pitchFamily="34" charset="0"/>
            </a:rPr>
            <a:t>KS3</a:t>
          </a:r>
        </a:p>
      </dgm:t>
    </dgm:pt>
    <dgm:pt modelId="{0D8AE2D9-9612-4D5E-A876-F01C2DCED450}" type="parTrans" cxnId="{D045CBA6-24B7-483D-BDF9-F5623981B00B}">
      <dgm:prSet/>
      <dgm:spPr/>
      <dgm:t>
        <a:bodyPr/>
        <a:lstStyle/>
        <a:p>
          <a:endParaRPr lang="en-GB" sz="1800">
            <a:latin typeface="Raleway" pitchFamily="2" charset="0"/>
            <a:cs typeface="Arial" panose="020B0604020202020204" pitchFamily="34" charset="0"/>
          </a:endParaRPr>
        </a:p>
      </dgm:t>
    </dgm:pt>
    <dgm:pt modelId="{37CCFEED-4050-4B3B-ABF7-1872BA299C21}" type="sibTrans" cxnId="{D045CBA6-24B7-483D-BDF9-F5623981B00B}">
      <dgm:prSet/>
      <dgm:spPr/>
      <dgm:t>
        <a:bodyPr/>
        <a:lstStyle/>
        <a:p>
          <a:endParaRPr lang="en-GB" sz="1800">
            <a:latin typeface="Raleway" pitchFamily="2" charset="0"/>
            <a:cs typeface="Arial" panose="020B0604020202020204" pitchFamily="34" charset="0"/>
          </a:endParaRPr>
        </a:p>
      </dgm:t>
    </dgm:pt>
    <dgm:pt modelId="{D435081B-1A37-4732-A550-B9AEF1EB7060}">
      <dgm:prSet phldrT="[Text]" custT="1"/>
      <dgm:spPr>
        <a:solidFill>
          <a:schemeClr val="accent6"/>
        </a:solidFill>
        <a:ln w="28575">
          <a:solidFill>
            <a:schemeClr val="accent6"/>
          </a:solidFill>
        </a:ln>
      </dgm:spPr>
      <dgm:t>
        <a:bodyPr/>
        <a:lstStyle/>
        <a:p>
          <a:r>
            <a:rPr lang="en-GB" sz="1800">
              <a:latin typeface="Raleway" pitchFamily="2" charset="0"/>
              <a:cs typeface="Arial" panose="020B0604020202020204" pitchFamily="34" charset="0"/>
            </a:rPr>
            <a:t>KS4</a:t>
          </a:r>
        </a:p>
      </dgm:t>
    </dgm:pt>
    <dgm:pt modelId="{CD968B4B-0060-40B7-A6E2-3ED09223B529}" type="parTrans" cxnId="{E8145BCB-8FD8-4F65-AC58-44AF9EE44BFA}">
      <dgm:prSet/>
      <dgm:spPr/>
      <dgm:t>
        <a:bodyPr/>
        <a:lstStyle/>
        <a:p>
          <a:endParaRPr lang="en-GB" sz="1800">
            <a:latin typeface="Raleway" pitchFamily="2" charset="0"/>
            <a:cs typeface="Arial" panose="020B0604020202020204" pitchFamily="34" charset="0"/>
          </a:endParaRPr>
        </a:p>
      </dgm:t>
    </dgm:pt>
    <dgm:pt modelId="{9D5987BF-34EA-4CF6-8AA1-17BFE6624042}" type="sibTrans" cxnId="{E8145BCB-8FD8-4F65-AC58-44AF9EE44BFA}">
      <dgm:prSet/>
      <dgm:spPr/>
      <dgm:t>
        <a:bodyPr/>
        <a:lstStyle/>
        <a:p>
          <a:endParaRPr lang="en-GB" sz="1800">
            <a:latin typeface="Raleway" pitchFamily="2" charset="0"/>
            <a:cs typeface="Arial" panose="020B0604020202020204" pitchFamily="34" charset="0"/>
          </a:endParaRPr>
        </a:p>
      </dgm:t>
    </dgm:pt>
    <dgm:pt modelId="{57A9EE9C-0822-412C-9C70-24F80B4E1947}">
      <dgm:prSet custT="1"/>
      <dgm:spPr>
        <a:ln w="57150">
          <a:solidFill>
            <a:schemeClr val="accent5"/>
          </a:solidFill>
        </a:ln>
      </dgm:spPr>
      <dgm:t>
        <a:bodyPr/>
        <a:lstStyle/>
        <a:p>
          <a:r>
            <a:rPr lang="en-GB" sz="1800" dirty="0">
              <a:latin typeface="Raleway" pitchFamily="2" charset="0"/>
              <a:cs typeface="Arial" panose="020B0604020202020204" pitchFamily="34" charset="0"/>
            </a:rPr>
            <a:t>Learn how vaccinations work and the impact vaccines can have on preventing infections from spreading across the community</a:t>
          </a:r>
        </a:p>
      </dgm:t>
      <dgm:extLst>
        <a:ext uri="{E40237B7-FDA0-4F09-8148-C483321AD2D9}">
          <dgm14:cNvPr xmlns:dgm14="http://schemas.microsoft.com/office/drawing/2010/diagram" id="0" name="" descr="KS3 - Learn how vaccinations work and the impact vaccines can have on preventing infections from spreading across the community&#10;"/>
        </a:ext>
      </dgm:extLst>
    </dgm:pt>
    <dgm:pt modelId="{D75A2CB8-FC73-495A-A74D-191AF556A0CD}" type="parTrans" cxnId="{2CCB0811-DAF9-4DB6-AC8A-ADD26600D33B}">
      <dgm:prSet/>
      <dgm:spPr/>
      <dgm:t>
        <a:bodyPr/>
        <a:lstStyle/>
        <a:p>
          <a:endParaRPr lang="en-GB" sz="1800">
            <a:latin typeface="Raleway" pitchFamily="2" charset="0"/>
            <a:cs typeface="Arial" panose="020B0604020202020204" pitchFamily="34" charset="0"/>
          </a:endParaRPr>
        </a:p>
      </dgm:t>
    </dgm:pt>
    <dgm:pt modelId="{FEA30DA7-91A4-471A-BBF9-2C3522BF9395}" type="sibTrans" cxnId="{2CCB0811-DAF9-4DB6-AC8A-ADD26600D33B}">
      <dgm:prSet/>
      <dgm:spPr/>
      <dgm:t>
        <a:bodyPr/>
        <a:lstStyle/>
        <a:p>
          <a:endParaRPr lang="en-GB" sz="1800">
            <a:latin typeface="Raleway" pitchFamily="2" charset="0"/>
            <a:cs typeface="Arial" panose="020B0604020202020204" pitchFamily="34" charset="0"/>
          </a:endParaRPr>
        </a:p>
      </dgm:t>
    </dgm:pt>
    <dgm:pt modelId="{4B8B7A77-9C06-4EC1-A063-FBB37472CFA5}">
      <dgm:prSet phldrT="[Text]" custT="1"/>
      <dgm:spPr>
        <a:ln w="57150">
          <a:solidFill>
            <a:schemeClr val="accent4"/>
          </a:solidFill>
        </a:ln>
      </dgm:spPr>
      <dgm:t>
        <a:bodyPr/>
        <a:lstStyle/>
        <a:p>
          <a:r>
            <a:rPr lang="en-GB" sz="1800" dirty="0">
              <a:latin typeface="Raleway" pitchFamily="2" charset="0"/>
              <a:cs typeface="Arial" panose="020B0604020202020204" pitchFamily="34" charset="0"/>
            </a:rPr>
            <a:t>Learn the history behind vaccinations, and how the first vaccine was discovered</a:t>
          </a:r>
        </a:p>
      </dgm:t>
      <dgm:extLst>
        <a:ext uri="{E40237B7-FDA0-4F09-8148-C483321AD2D9}">
          <dgm14:cNvPr xmlns:dgm14="http://schemas.microsoft.com/office/drawing/2010/diagram" id="0" name="" descr="KS2 - Learn the history behind vaccinations, and how the first vaccine was discovered&#10;"/>
        </a:ext>
      </dgm:extLst>
    </dgm:pt>
    <dgm:pt modelId="{420351F4-8972-420D-8344-E5CAC203CC47}" type="parTrans" cxnId="{5731F54D-C6CF-42BE-9A99-175B9D66EEC0}">
      <dgm:prSet/>
      <dgm:spPr/>
      <dgm:t>
        <a:bodyPr/>
        <a:lstStyle/>
        <a:p>
          <a:endParaRPr lang="en-GB" sz="2800">
            <a:latin typeface="Raleway" pitchFamily="2" charset="0"/>
          </a:endParaRPr>
        </a:p>
      </dgm:t>
    </dgm:pt>
    <dgm:pt modelId="{9B894DFF-B11B-4799-BCA7-2DC61C7C2802}" type="sibTrans" cxnId="{5731F54D-C6CF-42BE-9A99-175B9D66EEC0}">
      <dgm:prSet/>
      <dgm:spPr/>
      <dgm:t>
        <a:bodyPr/>
        <a:lstStyle/>
        <a:p>
          <a:endParaRPr lang="en-GB" sz="2800">
            <a:latin typeface="Raleway" pitchFamily="2" charset="0"/>
          </a:endParaRPr>
        </a:p>
      </dgm:t>
    </dgm:pt>
    <dgm:pt modelId="{AC4A31A0-AC19-430F-AA8B-DD0AA200246A}" type="pres">
      <dgm:prSet presAssocID="{3F9F65F3-53B8-4694-B59A-8D4EBCE9D70A}" presName="linearFlow" presStyleCnt="0">
        <dgm:presLayoutVars>
          <dgm:dir/>
          <dgm:animLvl val="lvl"/>
          <dgm:resizeHandles val="exact"/>
        </dgm:presLayoutVars>
      </dgm:prSet>
      <dgm:spPr/>
    </dgm:pt>
    <dgm:pt modelId="{5FD5527C-5D74-4DF8-917F-589C1C27C22D}" type="pres">
      <dgm:prSet presAssocID="{6FDAF192-D219-4021-AFBF-4E14FE75F9C3}" presName="composite" presStyleCnt="0"/>
      <dgm:spPr/>
    </dgm:pt>
    <dgm:pt modelId="{A03747E2-960B-4A42-B949-C907578E4F80}" type="pres">
      <dgm:prSet presAssocID="{6FDAF192-D219-4021-AFBF-4E14FE75F9C3}" presName="parentText" presStyleLbl="alignNode1" presStyleIdx="0" presStyleCnt="3">
        <dgm:presLayoutVars>
          <dgm:chMax val="1"/>
          <dgm:bulletEnabled val="1"/>
        </dgm:presLayoutVars>
      </dgm:prSet>
      <dgm:spPr/>
    </dgm:pt>
    <dgm:pt modelId="{FC6717FE-0B84-4942-ADF9-0E6B3EFB3BC6}" type="pres">
      <dgm:prSet presAssocID="{6FDAF192-D219-4021-AFBF-4E14FE75F9C3}" presName="descendantText" presStyleLbl="alignAcc1" presStyleIdx="0" presStyleCnt="3">
        <dgm:presLayoutVars>
          <dgm:bulletEnabled val="1"/>
        </dgm:presLayoutVars>
      </dgm:prSet>
      <dgm:spPr/>
    </dgm:pt>
    <dgm:pt modelId="{E24F3138-A548-4D86-9D42-023EDD04EFC3}" type="pres">
      <dgm:prSet presAssocID="{506909BC-8807-4510-92EC-73EBD5499D9B}" presName="sp" presStyleCnt="0"/>
      <dgm:spPr/>
    </dgm:pt>
    <dgm:pt modelId="{475F99A5-F9E9-4879-B2FC-EA6C7870AF44}" type="pres">
      <dgm:prSet presAssocID="{BC867AE6-BD3D-4EDA-9C63-AA0E5311CC4E}" presName="composite" presStyleCnt="0"/>
      <dgm:spPr/>
    </dgm:pt>
    <dgm:pt modelId="{FF228E64-44D6-48D6-B94A-15559874ECEC}" type="pres">
      <dgm:prSet presAssocID="{BC867AE6-BD3D-4EDA-9C63-AA0E5311CC4E}" presName="parentText" presStyleLbl="alignNode1" presStyleIdx="1" presStyleCnt="3">
        <dgm:presLayoutVars>
          <dgm:chMax val="1"/>
          <dgm:bulletEnabled val="1"/>
        </dgm:presLayoutVars>
      </dgm:prSet>
      <dgm:spPr/>
    </dgm:pt>
    <dgm:pt modelId="{972066D5-E945-46AB-B471-E4649D9858E5}" type="pres">
      <dgm:prSet presAssocID="{BC867AE6-BD3D-4EDA-9C63-AA0E5311CC4E}" presName="descendantText" presStyleLbl="alignAcc1" presStyleIdx="1" presStyleCnt="3">
        <dgm:presLayoutVars>
          <dgm:bulletEnabled val="1"/>
        </dgm:presLayoutVars>
      </dgm:prSet>
      <dgm:spPr/>
    </dgm:pt>
    <dgm:pt modelId="{6980B110-CB3E-4FAD-AEBE-CFF3D77E8413}" type="pres">
      <dgm:prSet presAssocID="{37CCFEED-4050-4B3B-ABF7-1872BA299C21}" presName="sp" presStyleCnt="0"/>
      <dgm:spPr/>
    </dgm:pt>
    <dgm:pt modelId="{0C74412C-3331-4799-9EA1-A0BAC1465477}" type="pres">
      <dgm:prSet presAssocID="{D435081B-1A37-4732-A550-B9AEF1EB7060}" presName="composite" presStyleCnt="0"/>
      <dgm:spPr/>
    </dgm:pt>
    <dgm:pt modelId="{B98FCC40-8445-4B95-AEAE-59F7055257E8}" type="pres">
      <dgm:prSet presAssocID="{D435081B-1A37-4732-A550-B9AEF1EB7060}" presName="parentText" presStyleLbl="alignNode1" presStyleIdx="2" presStyleCnt="3">
        <dgm:presLayoutVars>
          <dgm:chMax val="1"/>
          <dgm:bulletEnabled val="1"/>
        </dgm:presLayoutVars>
      </dgm:prSet>
      <dgm:spPr/>
    </dgm:pt>
    <dgm:pt modelId="{AF71923B-4041-4E2A-906A-E892B291FF16}" type="pres">
      <dgm:prSet presAssocID="{D435081B-1A37-4732-A550-B9AEF1EB7060}" presName="descendantText" presStyleLbl="alignAcc1" presStyleIdx="2" presStyleCnt="3" custLinFactNeighborY="0">
        <dgm:presLayoutVars>
          <dgm:bulletEnabled val="1"/>
        </dgm:presLayoutVars>
      </dgm:prSet>
      <dgm:spPr/>
    </dgm:pt>
  </dgm:ptLst>
  <dgm:cxnLst>
    <dgm:cxn modelId="{7690330E-D31A-4A2D-8622-279604EE7887}" srcId="{3F9F65F3-53B8-4694-B59A-8D4EBCE9D70A}" destId="{6FDAF192-D219-4021-AFBF-4E14FE75F9C3}" srcOrd="0" destOrd="0" parTransId="{FF9771A0-2863-479E-A21B-FB7BDB1AEC0F}" sibTransId="{506909BC-8807-4510-92EC-73EBD5499D9B}"/>
    <dgm:cxn modelId="{2CCB0811-DAF9-4DB6-AC8A-ADD26600D33B}" srcId="{BC867AE6-BD3D-4EDA-9C63-AA0E5311CC4E}" destId="{57A9EE9C-0822-412C-9C70-24F80B4E1947}" srcOrd="0" destOrd="0" parTransId="{D75A2CB8-FC73-495A-A74D-191AF556A0CD}" sibTransId="{FEA30DA7-91A4-471A-BBF9-2C3522BF9395}"/>
    <dgm:cxn modelId="{4E15E113-7608-4844-BC8F-8B1B015D1821}" type="presOf" srcId="{57A9EE9C-0822-412C-9C70-24F80B4E1947}" destId="{972066D5-E945-46AB-B471-E4649D9858E5}" srcOrd="0" destOrd="0" presId="urn:microsoft.com/office/officeart/2005/8/layout/chevron2"/>
    <dgm:cxn modelId="{AA01BF1C-85A0-472E-811D-D66E5571B989}" type="presOf" srcId="{4B8B7A77-9C06-4EC1-A063-FBB37472CFA5}" destId="{FC6717FE-0B84-4942-ADF9-0E6B3EFB3BC6}" srcOrd="0" destOrd="0" presId="urn:microsoft.com/office/officeart/2005/8/layout/chevron2"/>
    <dgm:cxn modelId="{8D22D62C-D7ED-4C3A-82A1-35336183C49C}" type="presOf" srcId="{D435081B-1A37-4732-A550-B9AEF1EB7060}" destId="{B98FCC40-8445-4B95-AEAE-59F7055257E8}" srcOrd="0" destOrd="0" presId="urn:microsoft.com/office/officeart/2005/8/layout/chevron2"/>
    <dgm:cxn modelId="{255EC56A-1561-4C05-8537-5FF02C5B5EFC}" srcId="{D435081B-1A37-4732-A550-B9AEF1EB7060}" destId="{20AA38A3-8C15-4573-A412-0938A943B19B}" srcOrd="0" destOrd="0" parTransId="{ABB69363-58C1-4FA7-A26A-A799C01023E0}" sibTransId="{101B042D-991A-47DA-9AB5-7805BBD28497}"/>
    <dgm:cxn modelId="{5731F54D-C6CF-42BE-9A99-175B9D66EEC0}" srcId="{6FDAF192-D219-4021-AFBF-4E14FE75F9C3}" destId="{4B8B7A77-9C06-4EC1-A063-FBB37472CFA5}" srcOrd="0" destOrd="0" parTransId="{420351F4-8972-420D-8344-E5CAC203CC47}" sibTransId="{9B894DFF-B11B-4799-BCA7-2DC61C7C2802}"/>
    <dgm:cxn modelId="{82405173-EB32-47D6-9CA7-0CD7540295B0}" type="presOf" srcId="{20AA38A3-8C15-4573-A412-0938A943B19B}" destId="{AF71923B-4041-4E2A-906A-E892B291FF16}" srcOrd="0" destOrd="0" presId="urn:microsoft.com/office/officeart/2005/8/layout/chevron2"/>
    <dgm:cxn modelId="{F1F0E574-D154-4794-AD19-4F3DFBEECD1A}" type="presOf" srcId="{6FDAF192-D219-4021-AFBF-4E14FE75F9C3}" destId="{A03747E2-960B-4A42-B949-C907578E4F80}" srcOrd="0" destOrd="0" presId="urn:microsoft.com/office/officeart/2005/8/layout/chevron2"/>
    <dgm:cxn modelId="{B569C786-CF02-4AB2-8DC2-FA65A652D919}" type="presOf" srcId="{3F9F65F3-53B8-4694-B59A-8D4EBCE9D70A}" destId="{AC4A31A0-AC19-430F-AA8B-DD0AA200246A}" srcOrd="0" destOrd="0" presId="urn:microsoft.com/office/officeart/2005/8/layout/chevron2"/>
    <dgm:cxn modelId="{D045CBA6-24B7-483D-BDF9-F5623981B00B}" srcId="{3F9F65F3-53B8-4694-B59A-8D4EBCE9D70A}" destId="{BC867AE6-BD3D-4EDA-9C63-AA0E5311CC4E}" srcOrd="1" destOrd="0" parTransId="{0D8AE2D9-9612-4D5E-A876-F01C2DCED450}" sibTransId="{37CCFEED-4050-4B3B-ABF7-1872BA299C21}"/>
    <dgm:cxn modelId="{E8145BCB-8FD8-4F65-AC58-44AF9EE44BFA}" srcId="{3F9F65F3-53B8-4694-B59A-8D4EBCE9D70A}" destId="{D435081B-1A37-4732-A550-B9AEF1EB7060}" srcOrd="2" destOrd="0" parTransId="{CD968B4B-0060-40B7-A6E2-3ED09223B529}" sibTransId="{9D5987BF-34EA-4CF6-8AA1-17BFE6624042}"/>
    <dgm:cxn modelId="{122850D5-52D8-4826-8257-36E47FFAA5ED}" type="presOf" srcId="{BC867AE6-BD3D-4EDA-9C63-AA0E5311CC4E}" destId="{FF228E64-44D6-48D6-B94A-15559874ECEC}" srcOrd="0" destOrd="0" presId="urn:microsoft.com/office/officeart/2005/8/layout/chevron2"/>
    <dgm:cxn modelId="{3260EE4E-B53B-4714-BC80-D5D16B1A3ED8}" type="presParOf" srcId="{AC4A31A0-AC19-430F-AA8B-DD0AA200246A}" destId="{5FD5527C-5D74-4DF8-917F-589C1C27C22D}" srcOrd="0" destOrd="0" presId="urn:microsoft.com/office/officeart/2005/8/layout/chevron2"/>
    <dgm:cxn modelId="{7B7EEC97-8E48-43EB-8D41-228F3CA2B096}" type="presParOf" srcId="{5FD5527C-5D74-4DF8-917F-589C1C27C22D}" destId="{A03747E2-960B-4A42-B949-C907578E4F80}" srcOrd="0" destOrd="0" presId="urn:microsoft.com/office/officeart/2005/8/layout/chevron2"/>
    <dgm:cxn modelId="{E7F65230-1036-4413-B8DD-6741D89AF105}" type="presParOf" srcId="{5FD5527C-5D74-4DF8-917F-589C1C27C22D}" destId="{FC6717FE-0B84-4942-ADF9-0E6B3EFB3BC6}" srcOrd="1" destOrd="0" presId="urn:microsoft.com/office/officeart/2005/8/layout/chevron2"/>
    <dgm:cxn modelId="{A3F4C8BB-2F35-4009-875E-95251E8E9589}" type="presParOf" srcId="{AC4A31A0-AC19-430F-AA8B-DD0AA200246A}" destId="{E24F3138-A548-4D86-9D42-023EDD04EFC3}" srcOrd="1" destOrd="0" presId="urn:microsoft.com/office/officeart/2005/8/layout/chevron2"/>
    <dgm:cxn modelId="{8DE6AC09-EF5C-4AC4-BFC9-CCF8B6B7296B}" type="presParOf" srcId="{AC4A31A0-AC19-430F-AA8B-DD0AA200246A}" destId="{475F99A5-F9E9-4879-B2FC-EA6C7870AF44}" srcOrd="2" destOrd="0" presId="urn:microsoft.com/office/officeart/2005/8/layout/chevron2"/>
    <dgm:cxn modelId="{73C0ABB1-9538-4576-8B52-70D61A13A6B7}" type="presParOf" srcId="{475F99A5-F9E9-4879-B2FC-EA6C7870AF44}" destId="{FF228E64-44D6-48D6-B94A-15559874ECEC}" srcOrd="0" destOrd="0" presId="urn:microsoft.com/office/officeart/2005/8/layout/chevron2"/>
    <dgm:cxn modelId="{DBDA696B-D068-4553-A3B5-684C55FEBA92}" type="presParOf" srcId="{475F99A5-F9E9-4879-B2FC-EA6C7870AF44}" destId="{972066D5-E945-46AB-B471-E4649D9858E5}" srcOrd="1" destOrd="0" presId="urn:microsoft.com/office/officeart/2005/8/layout/chevron2"/>
    <dgm:cxn modelId="{7F92DD60-1A82-46EE-ABCA-0B49F8B39093}" type="presParOf" srcId="{AC4A31A0-AC19-430F-AA8B-DD0AA200246A}" destId="{6980B110-CB3E-4FAD-AEBE-CFF3D77E8413}" srcOrd="3" destOrd="0" presId="urn:microsoft.com/office/officeart/2005/8/layout/chevron2"/>
    <dgm:cxn modelId="{41757E18-41C3-416E-A549-C220EC67C903}" type="presParOf" srcId="{AC4A31A0-AC19-430F-AA8B-DD0AA200246A}" destId="{0C74412C-3331-4799-9EA1-A0BAC1465477}" srcOrd="4" destOrd="0" presId="urn:microsoft.com/office/officeart/2005/8/layout/chevron2"/>
    <dgm:cxn modelId="{00632B94-053D-424F-B104-B5A342E094B6}" type="presParOf" srcId="{0C74412C-3331-4799-9EA1-A0BAC1465477}" destId="{B98FCC40-8445-4B95-AEAE-59F7055257E8}" srcOrd="0" destOrd="0" presId="urn:microsoft.com/office/officeart/2005/8/layout/chevron2"/>
    <dgm:cxn modelId="{8DBE4BBE-65F9-4328-894A-646576C3731D}" type="presParOf" srcId="{0C74412C-3331-4799-9EA1-A0BAC1465477}" destId="{AF71923B-4041-4E2A-906A-E892B291FF1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3747E2-960B-4A42-B949-C907578E4F80}">
      <dsp:nvSpPr>
        <dsp:cNvPr id="0" name=""/>
        <dsp:cNvSpPr/>
      </dsp:nvSpPr>
      <dsp:spPr>
        <a:xfrm rot="5400000">
          <a:off x="-228721" y="231524"/>
          <a:ext cx="1524809" cy="1067366"/>
        </a:xfrm>
        <a:prstGeom prst="chevron">
          <a:avLst/>
        </a:prstGeom>
        <a:solidFill>
          <a:schemeClr val="accent4"/>
        </a:solidFill>
        <a:ln w="5715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chemeClr val="tx1"/>
              </a:solidFill>
              <a:latin typeface="Raleway" pitchFamily="2" charset="0"/>
              <a:cs typeface="Arial" panose="020B0604020202020204" pitchFamily="34" charset="0"/>
            </a:rPr>
            <a:t>KS2</a:t>
          </a:r>
        </a:p>
      </dsp:txBody>
      <dsp:txXfrm rot="-5400000">
        <a:off x="1" y="536485"/>
        <a:ext cx="1067366" cy="457443"/>
      </dsp:txXfrm>
    </dsp:sp>
    <dsp:sp modelId="{FC6717FE-0B84-4942-ADF9-0E6B3EFB3BC6}">
      <dsp:nvSpPr>
        <dsp:cNvPr id="0" name=""/>
        <dsp:cNvSpPr/>
      </dsp:nvSpPr>
      <dsp:spPr>
        <a:xfrm rot="5400000">
          <a:off x="3783329" y="-2713159"/>
          <a:ext cx="991125" cy="6423051"/>
        </a:xfrm>
        <a:prstGeom prst="round2SameRect">
          <a:avLst/>
        </a:prstGeom>
        <a:solidFill>
          <a:schemeClr val="lt1">
            <a:alpha val="90000"/>
            <a:hueOff val="0"/>
            <a:satOff val="0"/>
            <a:lumOff val="0"/>
            <a:alphaOff val="0"/>
          </a:schemeClr>
        </a:solidFill>
        <a:ln w="5715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Raleway" pitchFamily="2" charset="0"/>
              <a:cs typeface="Arial" panose="020B0604020202020204" pitchFamily="34" charset="0"/>
            </a:rPr>
            <a:t>Learn the history behind vaccinations, and how the first vaccine was discovered</a:t>
          </a:r>
        </a:p>
      </dsp:txBody>
      <dsp:txXfrm rot="-5400000">
        <a:off x="1067367" y="51186"/>
        <a:ext cx="6374668" cy="894359"/>
      </dsp:txXfrm>
    </dsp:sp>
    <dsp:sp modelId="{FF228E64-44D6-48D6-B94A-15559874ECEC}">
      <dsp:nvSpPr>
        <dsp:cNvPr id="0" name=""/>
        <dsp:cNvSpPr/>
      </dsp:nvSpPr>
      <dsp:spPr>
        <a:xfrm rot="5400000">
          <a:off x="-228721" y="1561398"/>
          <a:ext cx="1524809" cy="1067366"/>
        </a:xfrm>
        <a:prstGeom prst="chevron">
          <a:avLst/>
        </a:prstGeom>
        <a:solidFill>
          <a:schemeClr val="accent5"/>
        </a:solidFill>
        <a:ln w="28575"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a:latin typeface="Raleway" pitchFamily="2" charset="0"/>
              <a:cs typeface="Arial" panose="020B0604020202020204" pitchFamily="34" charset="0"/>
            </a:rPr>
            <a:t>KS3</a:t>
          </a:r>
        </a:p>
      </dsp:txBody>
      <dsp:txXfrm rot="-5400000">
        <a:off x="1" y="1866359"/>
        <a:ext cx="1067366" cy="457443"/>
      </dsp:txXfrm>
    </dsp:sp>
    <dsp:sp modelId="{972066D5-E945-46AB-B471-E4649D9858E5}">
      <dsp:nvSpPr>
        <dsp:cNvPr id="0" name=""/>
        <dsp:cNvSpPr/>
      </dsp:nvSpPr>
      <dsp:spPr>
        <a:xfrm rot="5400000">
          <a:off x="3783329" y="-1383285"/>
          <a:ext cx="991125" cy="6423051"/>
        </a:xfrm>
        <a:prstGeom prst="round2SameRect">
          <a:avLst/>
        </a:prstGeom>
        <a:solidFill>
          <a:schemeClr val="lt1">
            <a:alpha val="90000"/>
            <a:hueOff val="0"/>
            <a:satOff val="0"/>
            <a:lumOff val="0"/>
            <a:alphaOff val="0"/>
          </a:schemeClr>
        </a:solidFill>
        <a:ln w="5715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Raleway" pitchFamily="2" charset="0"/>
              <a:cs typeface="Arial" panose="020B0604020202020204" pitchFamily="34" charset="0"/>
            </a:rPr>
            <a:t>Learn how vaccinations work and the impact vaccines can have on preventing infections from spreading across the community</a:t>
          </a:r>
        </a:p>
      </dsp:txBody>
      <dsp:txXfrm rot="-5400000">
        <a:off x="1067367" y="1381060"/>
        <a:ext cx="6374668" cy="894359"/>
      </dsp:txXfrm>
    </dsp:sp>
    <dsp:sp modelId="{B98FCC40-8445-4B95-AEAE-59F7055257E8}">
      <dsp:nvSpPr>
        <dsp:cNvPr id="0" name=""/>
        <dsp:cNvSpPr/>
      </dsp:nvSpPr>
      <dsp:spPr>
        <a:xfrm rot="5400000">
          <a:off x="-228721" y="2891272"/>
          <a:ext cx="1524809" cy="1067366"/>
        </a:xfrm>
        <a:prstGeom prst="chevron">
          <a:avLst/>
        </a:prstGeom>
        <a:solidFill>
          <a:schemeClr val="accent6"/>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a:latin typeface="Raleway" pitchFamily="2" charset="0"/>
              <a:cs typeface="Arial" panose="020B0604020202020204" pitchFamily="34" charset="0"/>
            </a:rPr>
            <a:t>KS4</a:t>
          </a:r>
        </a:p>
      </dsp:txBody>
      <dsp:txXfrm rot="-5400000">
        <a:off x="1" y="3196233"/>
        <a:ext cx="1067366" cy="457443"/>
      </dsp:txXfrm>
    </dsp:sp>
    <dsp:sp modelId="{AF71923B-4041-4E2A-906A-E892B291FF16}">
      <dsp:nvSpPr>
        <dsp:cNvPr id="0" name=""/>
        <dsp:cNvSpPr/>
      </dsp:nvSpPr>
      <dsp:spPr>
        <a:xfrm rot="5400000">
          <a:off x="3783329" y="-53411"/>
          <a:ext cx="991125" cy="6423051"/>
        </a:xfrm>
        <a:prstGeom prst="round2SameRect">
          <a:avLst/>
        </a:prstGeom>
        <a:solidFill>
          <a:schemeClr val="lt1">
            <a:alpha val="90000"/>
            <a:hueOff val="0"/>
            <a:satOff val="0"/>
            <a:lumOff val="0"/>
            <a:alphaOff val="0"/>
          </a:schemeClr>
        </a:solidFill>
        <a:ln w="57150"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Raleway" pitchFamily="2" charset="0"/>
              <a:cs typeface="Arial" panose="020B0604020202020204" pitchFamily="34" charset="0"/>
            </a:rPr>
            <a:t>Explore in more detail how vaccinations can help individuals to develop immunity against certain diseases or to fight off the infection, and learn how to respond to common vaccine misconceptions and debates</a:t>
          </a:r>
        </a:p>
      </dsp:txBody>
      <dsp:txXfrm rot="-5400000">
        <a:off x="1067367" y="2710934"/>
        <a:ext cx="6374668" cy="89435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7BD3BB-C98D-479E-BF3A-44B29C45837D}" type="datetimeFigureOut">
              <a:rPr lang="en-GB" smtClean="0"/>
              <a:t>31/08/2022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2BE59F-6E76-4E65-94F8-25966E882D2F}" type="slidenum">
              <a:rPr lang="en-GB" smtClean="0"/>
              <a:t>‹#›</a:t>
            </a:fld>
            <a:endParaRPr lang="en-GB"/>
          </a:p>
        </p:txBody>
      </p:sp>
    </p:spTree>
    <p:extLst>
      <p:ext uri="{BB962C8B-B14F-4D97-AF65-F5344CB8AC3E}">
        <p14:creationId xmlns:p14="http://schemas.microsoft.com/office/powerpoint/2010/main" val="1385459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muIoWofsC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bc.co.uk/news/health-49394170"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of the lessons are not covered at all key stages, take time to explain which key stages there are lessons for. Resp. hygiene is also covered at KS3 and KS4. </a:t>
            </a:r>
          </a:p>
        </p:txBody>
      </p:sp>
      <p:sp>
        <p:nvSpPr>
          <p:cNvPr id="4" name="Slide Number Placeholder 3"/>
          <p:cNvSpPr>
            <a:spLocks noGrp="1"/>
          </p:cNvSpPr>
          <p:nvPr>
            <p:ph type="sldNum" sz="quarter" idx="5"/>
          </p:nvPr>
        </p:nvSpPr>
        <p:spPr/>
        <p:txBody>
          <a:bodyPr/>
          <a:lstStyle/>
          <a:p>
            <a:fld id="{BA6D4A31-55A7-4051-AA64-A1B245ADC45F}" type="slidenum">
              <a:rPr lang="en-GB" smtClean="0"/>
              <a:t>2</a:t>
            </a:fld>
            <a:endParaRPr lang="en-GB"/>
          </a:p>
        </p:txBody>
      </p:sp>
    </p:spTree>
    <p:extLst>
      <p:ext uri="{BB962C8B-B14F-4D97-AF65-F5344CB8AC3E}">
        <p14:creationId xmlns:p14="http://schemas.microsoft.com/office/powerpoint/2010/main" val="185800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76200" lvl="0" indent="-342900" algn="just" eaLnBrk="0" hangingPunct="0">
              <a:lnSpc>
                <a:spcPct val="105000"/>
              </a:lnSpc>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Divide the group into a maximum of eight groups, or as many characters as you wish to cover and assign each group a character.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Work through each round of the debates as instructed and encourage consideration of their opinions. The structure demonstrates how to build a discussion and reinforce their opinions with facts. Detailed notes are included in the kit to help carry out the lesson effectively.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B2BE59F-6E76-4E65-94F8-25966E882D2F}" type="slidenum">
              <a:rPr lang="en-GB" smtClean="0"/>
              <a:t>12</a:t>
            </a:fld>
            <a:endParaRPr lang="en-GB"/>
          </a:p>
        </p:txBody>
      </p:sp>
    </p:spTree>
    <p:extLst>
      <p:ext uri="{BB962C8B-B14F-4D97-AF65-F5344CB8AC3E}">
        <p14:creationId xmlns:p14="http://schemas.microsoft.com/office/powerpoint/2010/main" val="2751747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GB" sz="1200" b="1" dirty="0">
                <a:latin typeface="+mn-lt"/>
              </a:rPr>
              <a:t>Part 1: 25% vaccinated: 75% susceptible</a:t>
            </a:r>
          </a:p>
          <a:p>
            <a:pPr marL="342900" marR="76200" lvl="0" indent="-342900" algn="just" eaLnBrk="0" hangingPunct="0">
              <a:lnSpc>
                <a:spcPct val="105000"/>
              </a:lnSpc>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Give everyone a red ‘infected’ card, blue ‘recovering but still infectious’ card; and white ‘immune’ card.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For every ten people, give seven of them the purple ‘susceptible’ card, and the other three a yellow ‘vaccinated’ card</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Select a person in the middle of the room to hold up their red card. Explain that they are now infected by a disease. Ask them to touch two people in their vicinity.</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742950" marR="76200" lvl="1" indent="-285750" algn="just" eaLnBrk="0" hangingPunct="0">
              <a:lnSpc>
                <a:spcPct val="105000"/>
              </a:lnSpc>
              <a:spcBef>
                <a:spcPts val="600"/>
              </a:spcBef>
              <a:spcAft>
                <a:spcPts val="600"/>
              </a:spcAft>
              <a:buFont typeface="+mj-lt"/>
              <a:buAutoNum type="alphaLcParenR"/>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If the person has a purple card, this person is now infected and must hold up a red card.</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742950" marR="76200" lvl="1" indent="-285750" algn="just" eaLnBrk="0" hangingPunct="0">
              <a:lnSpc>
                <a:spcPct val="105000"/>
              </a:lnSpc>
              <a:spcBef>
                <a:spcPts val="600"/>
              </a:spcBef>
              <a:spcAft>
                <a:spcPts val="600"/>
              </a:spcAft>
              <a:buFont typeface="+mj-lt"/>
              <a:buAutoNum type="alphaLcParenR"/>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If the person was dealt a yellow vaccinated card, they should display their yellow vaccinated card and will not transmit the infection onto anyone else.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Once a person with a red card has touched two people, they should switch to their blue card and touch two more people. Again,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742950" marR="76200" lvl="1" indent="-285750" algn="just" eaLnBrk="0" hangingPunct="0">
              <a:lnSpc>
                <a:spcPct val="105000"/>
              </a:lnSpc>
              <a:spcBef>
                <a:spcPts val="600"/>
              </a:spcBef>
              <a:spcAft>
                <a:spcPts val="600"/>
              </a:spcAft>
              <a:buFont typeface="+mj-lt"/>
              <a:buAutoNum type="alphaLcParenR"/>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If the person has a purple card, this person is now infected and must hold up a red card.</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742950" marR="76200" lvl="1" indent="-285750" algn="just" eaLnBrk="0" hangingPunct="0">
              <a:lnSpc>
                <a:spcPct val="105000"/>
              </a:lnSpc>
              <a:spcBef>
                <a:spcPts val="600"/>
              </a:spcBef>
              <a:spcAft>
                <a:spcPts val="600"/>
              </a:spcAft>
              <a:buFont typeface="+mj-lt"/>
              <a:buAutoNum type="alphaLcParenR"/>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If the person was dealt a vaccinated card, they should display their yellow vaccinated card and will not transmit the infection onto anyone else.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Once a blue card holder has touched two people, they can now switch to the white ‘immune’ card, and do not need to take any further action.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The game ends when everyone in the group is either holding a yellow or a white card. Discuss with the group: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742950" marR="76200" lvl="1" indent="-285750" algn="just" eaLnBrk="0" hangingPunct="0">
              <a:lnSpc>
                <a:spcPct val="105000"/>
              </a:lnSpc>
              <a:spcBef>
                <a:spcPts val="600"/>
              </a:spcBef>
              <a:spcAft>
                <a:spcPts val="600"/>
              </a:spcAft>
              <a:buFont typeface="+mj-lt"/>
              <a:buAutoNum type="alphaLcParenR"/>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What difference did the people with yellow cards make to how quickly the disease spread?</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742950" marR="76200" lvl="1" indent="-285750" algn="just" eaLnBrk="0" hangingPunct="0">
              <a:lnSpc>
                <a:spcPct val="105000"/>
              </a:lnSpc>
              <a:spcBef>
                <a:spcPts val="600"/>
              </a:spcBef>
              <a:spcAft>
                <a:spcPts val="600"/>
              </a:spcAft>
              <a:buFont typeface="+mj-lt"/>
              <a:buAutoNum type="alphaLcParenR"/>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What would have happened if the disease had caused severe illness? How many people would have been ill?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Note the downward trend in infection transmission as more people become infected. It may be beneficial at this point to explain the term ‘herd immunity’. Herd Immunity is a type of immunity which occurs when the vaccination or infection of a portion of a population provides protection to unprotected individuals. However, herd immunity caused through infection can have serious consequences for the population such as illness and long-term effects.</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Now repeat the game. This time, for every ten people, give three of them the purple ‘susceptible’ card, and the other seven a yellow ‘vaccinated’ card. You can change the ratios to provide different scenarios.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After repeating the game using different scenarios, ask the group to discuss the differences between the scenarios and how it demonstrates the importance of vaccination to break the transmission of diseases in the community.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dirty="0"/>
          </a:p>
          <a:p>
            <a:endParaRPr lang="en-GB" dirty="0"/>
          </a:p>
          <a:p>
            <a:pPr>
              <a:spcBef>
                <a:spcPts val="0"/>
              </a:spcBef>
            </a:pPr>
            <a:r>
              <a:rPr lang="en-GB" sz="1200" b="1" dirty="0">
                <a:latin typeface="+mn-lt"/>
              </a:rPr>
              <a:t>Part 2: 50% vaccinated: 50% susceptible</a:t>
            </a:r>
          </a:p>
          <a:p>
            <a:pPr>
              <a:spcBef>
                <a:spcPts val="0"/>
              </a:spcBef>
            </a:pPr>
            <a:r>
              <a:rPr lang="en-GB" sz="1200" dirty="0">
                <a:latin typeface="+mn-lt"/>
              </a:rPr>
              <a:t>As above, however, give 50% of the students the yellow ‘vaccinated’ card 50% the purple ‘susceptible’ card.</a:t>
            </a:r>
          </a:p>
          <a:p>
            <a:pPr>
              <a:spcBef>
                <a:spcPts val="0"/>
              </a:spcBef>
            </a:pPr>
            <a:endParaRPr lang="en-GB" sz="1200" dirty="0">
              <a:latin typeface="+mn-lt"/>
            </a:endParaRPr>
          </a:p>
          <a:p>
            <a:pPr>
              <a:spcBef>
                <a:spcPts val="0"/>
              </a:spcBef>
            </a:pPr>
            <a:r>
              <a:rPr lang="en-GB" sz="1200" b="1" dirty="0">
                <a:latin typeface="+mn-lt"/>
              </a:rPr>
              <a:t>Part 3:  75% vaccinated: 25% susceptible</a:t>
            </a:r>
          </a:p>
          <a:p>
            <a:r>
              <a:rPr lang="en-GB" sz="1200" dirty="0">
                <a:latin typeface="+mn-lt"/>
              </a:rPr>
              <a:t>You will observe a downward trend in infection as more people get vaccinated. It may be beneficial at this point to explain the term ‘herd immunity’. Herd Immunity is a type of immunity which occurs when the vaccination or infection of a portion of a population provides protection to unprotected individuals.</a:t>
            </a:r>
          </a:p>
          <a:p>
            <a:endParaRPr lang="en-GB" dirty="0"/>
          </a:p>
        </p:txBody>
      </p:sp>
      <p:sp>
        <p:nvSpPr>
          <p:cNvPr id="4" name="Slide Number Placeholder 3"/>
          <p:cNvSpPr>
            <a:spLocks noGrp="1"/>
          </p:cNvSpPr>
          <p:nvPr>
            <p:ph type="sldNum" sz="quarter" idx="5"/>
          </p:nvPr>
        </p:nvSpPr>
        <p:spPr/>
        <p:txBody>
          <a:bodyPr/>
          <a:lstStyle/>
          <a:p>
            <a:fld id="{2B2BE59F-6E76-4E65-94F8-25966E882D2F}" type="slidenum">
              <a:rPr lang="en-GB" smtClean="0"/>
              <a:t>13</a:t>
            </a:fld>
            <a:endParaRPr lang="en-GB"/>
          </a:p>
        </p:txBody>
      </p:sp>
    </p:spTree>
    <p:extLst>
      <p:ext uri="{BB962C8B-B14F-4D97-AF65-F5344CB8AC3E}">
        <p14:creationId xmlns:p14="http://schemas.microsoft.com/office/powerpoint/2010/main" val="3974479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Prompt for discussion around: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Important not to discuss an individual’s vaccination records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Parents may have differing view points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KS4 has an excellent vaccine misconception sheet that may be useful to print out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4712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6226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Remember to refer to the KS4 vaccine misconceptions worksheet for additional support in understanding vaccines</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Our immune system generally fights any harmful microbes that may enter our bodies.</a:t>
            </a:r>
          </a:p>
          <a:p>
            <a:r>
              <a:rPr lang="en-GB" sz="1200" b="0" i="0" u="none" strike="noStrike" kern="1200" baseline="0" dirty="0">
                <a:solidFill>
                  <a:schemeClr val="tx1"/>
                </a:solidFill>
                <a:latin typeface="+mn-lt"/>
                <a:ea typeface="+mn-ea"/>
                <a:cs typeface="+mn-cs"/>
              </a:rPr>
              <a:t>When we take good care of ourselves (e.g. getting plenty of rest and eating a balanced diet) we help our immune system work</a:t>
            </a:r>
          </a:p>
          <a:p>
            <a:r>
              <a:rPr lang="en-GB" sz="1200" b="0" i="0" u="none" strike="noStrike" kern="1200" baseline="0" dirty="0">
                <a:solidFill>
                  <a:schemeClr val="tx1"/>
                </a:solidFill>
                <a:latin typeface="+mn-lt"/>
                <a:ea typeface="+mn-ea"/>
                <a:cs typeface="+mn-cs"/>
              </a:rPr>
              <a:t>properly to prevent infection. Another means of helping our immune system is through vaccinations.</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A </a:t>
            </a:r>
            <a:r>
              <a:rPr lang="en-GB" sz="1200" b="1" i="0" u="none" strike="noStrike" kern="1200" baseline="0" dirty="0">
                <a:solidFill>
                  <a:schemeClr val="tx1"/>
                </a:solidFill>
                <a:latin typeface="+mn-lt"/>
                <a:ea typeface="+mn-ea"/>
                <a:cs typeface="+mn-cs"/>
              </a:rPr>
              <a:t>vaccine </a:t>
            </a:r>
            <a:r>
              <a:rPr lang="en-GB" sz="1200" b="0" i="0" u="none" strike="noStrike" kern="1200" baseline="0" dirty="0">
                <a:solidFill>
                  <a:schemeClr val="tx1"/>
                </a:solidFill>
                <a:latin typeface="+mn-lt"/>
                <a:ea typeface="+mn-ea"/>
                <a:cs typeface="+mn-cs"/>
              </a:rPr>
              <a:t>is usually made from weak or inactive versions of the same microbes that make us ill. </a:t>
            </a:r>
          </a:p>
          <a:p>
            <a:r>
              <a:rPr lang="en-GB" sz="1200" b="0" i="0" u="none" strike="noStrike" kern="1200" baseline="0" dirty="0">
                <a:solidFill>
                  <a:schemeClr val="tx1"/>
                </a:solidFill>
                <a:latin typeface="+mn-lt"/>
                <a:ea typeface="+mn-ea"/>
                <a:cs typeface="+mn-cs"/>
              </a:rPr>
              <a:t>In some cases, the vaccines are made from organisms which are similar to, but not exactly, the microbes that make us ill. </a:t>
            </a:r>
          </a:p>
          <a:p>
            <a:r>
              <a:rPr lang="en-GB" sz="1200" b="0" i="0" u="none" strike="noStrike" kern="1200" baseline="0" dirty="0">
                <a:solidFill>
                  <a:schemeClr val="tx1"/>
                </a:solidFill>
                <a:latin typeface="+mn-lt"/>
                <a:ea typeface="+mn-ea"/>
                <a:cs typeface="+mn-cs"/>
              </a:rPr>
              <a:t>Most vaccines are injected into the body but the flu vaccine that is given to most children is a nasal spray. </a:t>
            </a:r>
          </a:p>
          <a:p>
            <a:r>
              <a:rPr lang="en-GB" sz="1200" b="0" i="0" u="none" strike="noStrike" kern="1200" baseline="0" dirty="0">
                <a:solidFill>
                  <a:schemeClr val="tx1"/>
                </a:solidFill>
                <a:latin typeface="+mn-lt"/>
                <a:ea typeface="+mn-ea"/>
                <a:cs typeface="+mn-cs"/>
              </a:rPr>
              <a:t>When the vaccine enters the body the immune system detects it and attacks it as if harmful microbes were attacking. </a:t>
            </a:r>
          </a:p>
          <a:p>
            <a:r>
              <a:rPr lang="en-GB" sz="1200" b="1" i="0" u="none" strike="noStrike" kern="1200" baseline="0" dirty="0">
                <a:solidFill>
                  <a:schemeClr val="tx1"/>
                </a:solidFill>
                <a:latin typeface="+mn-lt"/>
                <a:ea typeface="+mn-ea"/>
                <a:cs typeface="+mn-cs"/>
              </a:rPr>
              <a:t>White blood cells</a:t>
            </a:r>
            <a:r>
              <a:rPr lang="en-GB" sz="1200" b="0" i="0" u="none" strike="noStrike" kern="1200" baseline="0" dirty="0">
                <a:solidFill>
                  <a:schemeClr val="tx1"/>
                </a:solidFill>
                <a:latin typeface="+mn-lt"/>
                <a:ea typeface="+mn-ea"/>
                <a:cs typeface="+mn-cs"/>
              </a:rPr>
              <a:t>, a part of our immune system, create lots of </a:t>
            </a:r>
            <a:r>
              <a:rPr lang="en-GB" sz="1200" b="1" i="0" u="none" strike="noStrike" kern="1200" baseline="0" dirty="0">
                <a:solidFill>
                  <a:schemeClr val="tx1"/>
                </a:solidFill>
                <a:latin typeface="+mn-lt"/>
                <a:ea typeface="+mn-ea"/>
                <a:cs typeface="+mn-cs"/>
              </a:rPr>
              <a:t>antibodies </a:t>
            </a:r>
            <a:r>
              <a:rPr lang="en-GB" sz="1200" b="0" i="0" u="none" strike="noStrike" kern="1200" baseline="0" dirty="0">
                <a:solidFill>
                  <a:schemeClr val="tx1"/>
                </a:solidFill>
                <a:latin typeface="+mn-lt"/>
                <a:ea typeface="+mn-ea"/>
                <a:cs typeface="+mn-cs"/>
              </a:rPr>
              <a:t>to attach to specific markers on the surface of the vaccine organisms. These markers are called </a:t>
            </a:r>
            <a:r>
              <a:rPr lang="en-GB" sz="1200" b="1" i="0" u="none" strike="noStrike" kern="1200" baseline="0" dirty="0">
                <a:solidFill>
                  <a:schemeClr val="tx1"/>
                </a:solidFill>
                <a:latin typeface="+mn-lt"/>
                <a:ea typeface="+mn-ea"/>
                <a:cs typeface="+mn-cs"/>
              </a:rPr>
              <a:t>antigens</a:t>
            </a:r>
            <a:r>
              <a:rPr lang="en-GB" sz="1200" b="0" i="0" u="none" strike="noStrike" kern="1200" baseline="0" dirty="0">
                <a:solidFill>
                  <a:schemeClr val="tx1"/>
                </a:solidFill>
                <a:latin typeface="+mn-lt"/>
                <a:ea typeface="+mn-ea"/>
                <a:cs typeface="+mn-cs"/>
              </a:rPr>
              <a:t>. </a:t>
            </a:r>
          </a:p>
          <a:p>
            <a:r>
              <a:rPr lang="en-GB" sz="1200" b="0" i="0" u="none" strike="noStrike" kern="1200" baseline="0" dirty="0">
                <a:solidFill>
                  <a:schemeClr val="tx1"/>
                </a:solidFill>
                <a:latin typeface="+mn-lt"/>
                <a:ea typeface="+mn-ea"/>
                <a:cs typeface="+mn-cs"/>
              </a:rPr>
              <a:t>It takes our immune system around two weeks to learn about the vaccine organisms and while this is happening, we might feel a little tired. </a:t>
            </a:r>
          </a:p>
          <a:p>
            <a:r>
              <a:rPr lang="en-GB" sz="1200" b="0" i="0" u="none" strike="noStrike" kern="1200" baseline="0" dirty="0">
                <a:solidFill>
                  <a:schemeClr val="tx1"/>
                </a:solidFill>
                <a:latin typeface="+mn-lt"/>
                <a:ea typeface="+mn-ea"/>
                <a:cs typeface="+mn-cs"/>
              </a:rPr>
              <a:t>This is because the immune system is working hard to kill or eliminate all of the vaccine organisms. By successfully eliminating all the vaccine, the immune system remembers how to combat those microbes. </a:t>
            </a:r>
          </a:p>
          <a:p>
            <a:r>
              <a:rPr lang="en-GB" sz="1200" b="0" i="0" u="none" strike="noStrike" kern="1200" baseline="0" dirty="0">
                <a:solidFill>
                  <a:schemeClr val="tx1"/>
                </a:solidFill>
                <a:latin typeface="+mn-lt"/>
                <a:ea typeface="+mn-ea"/>
                <a:cs typeface="+mn-cs"/>
              </a:rPr>
              <a:t>The next time microbes carrying the same markers/antigen enter the body the immune system is ready to fight it before it has a chance to make you ill. This means you develop immunity against diseases.</a:t>
            </a:r>
          </a:p>
          <a:p>
            <a:r>
              <a:rPr lang="en-GB" sz="1200" b="0" i="0" u="none" strike="noStrike" kern="1200" baseline="0" dirty="0">
                <a:solidFill>
                  <a:schemeClr val="tx1"/>
                </a:solidFill>
                <a:latin typeface="+mn-lt"/>
                <a:ea typeface="+mn-ea"/>
                <a:cs typeface="+mn-cs"/>
              </a:rPr>
              <a:t>In some cases, the immune system needs reminding and this is why some vaccinations require booster jabs. Some microbes, like the flu, are tricky. They evolve so fast changing their markers/antigens. </a:t>
            </a:r>
          </a:p>
          <a:p>
            <a:r>
              <a:rPr lang="en-GB" sz="1200" b="0" i="0" u="none" strike="noStrike" kern="1200" baseline="0" dirty="0">
                <a:solidFill>
                  <a:schemeClr val="tx1"/>
                </a:solidFill>
                <a:latin typeface="+mn-lt"/>
                <a:ea typeface="+mn-ea"/>
                <a:cs typeface="+mn-cs"/>
              </a:rPr>
              <a:t>This means that the immune system can’t remember how to fight them. For this reason, we have annual flu vaccinations. Herd immunity is a type of immunity which occurs when a portion of the population (or herd) has received a</a:t>
            </a:r>
          </a:p>
          <a:p>
            <a:r>
              <a:rPr lang="en-GB" sz="1200" b="0" i="0" u="none" strike="noStrike" kern="1200" baseline="0" dirty="0">
                <a:solidFill>
                  <a:schemeClr val="tx1"/>
                </a:solidFill>
                <a:latin typeface="+mn-lt"/>
                <a:ea typeface="+mn-ea"/>
                <a:cs typeface="+mn-cs"/>
              </a:rPr>
              <a:t>vaccination or has naturally acquired a particular infection, this provides protection to unvaccinated individuals.</a:t>
            </a: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8174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How do vaccines work? - YouTube</a:t>
            </a:r>
            <a:endParaRPr lang="en-GB" dirty="0"/>
          </a:p>
          <a:p>
            <a:r>
              <a:rPr lang="en-GB" dirty="0"/>
              <a:t>A vaccine is usually made from weak or inactive versions of a harmful microbe that make us ill</a:t>
            </a:r>
          </a:p>
          <a:p>
            <a:endParaRPr lang="en-GB" dirty="0"/>
          </a:p>
          <a:p>
            <a:r>
              <a:rPr lang="en-GB" dirty="0"/>
              <a:t>When the vaccine is introduced into the body the immune system attacks it as if harmful microbes were attacking the body</a:t>
            </a:r>
          </a:p>
          <a:p>
            <a:endParaRPr lang="en-GB" dirty="0"/>
          </a:p>
          <a:p>
            <a:r>
              <a:rPr lang="en-GB" dirty="0"/>
              <a:t>The white blood cells (WBC) create lots of antibodies to attach to the antigens on the surface of the vaccine and kill it</a:t>
            </a:r>
          </a:p>
          <a:p>
            <a:endParaRPr lang="en-GB" dirty="0"/>
          </a:p>
          <a:p>
            <a:r>
              <a:rPr lang="en-GB" dirty="0"/>
              <a:t>Because the vaccine is an extremely weakened version of the microbe the WBCs successfully eliminate all the microbial cells in the vaccine and the vaccine will not make you ill. </a:t>
            </a:r>
          </a:p>
          <a:p>
            <a:endParaRPr lang="en-GB" dirty="0"/>
          </a:p>
          <a:p>
            <a:r>
              <a:rPr lang="en-GB" dirty="0"/>
              <a:t>The next time microbes carrying the same antigen enter the body, the immune system is ready to fight it before it has a chance to make you ill.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www.bing.com/videos/search?q=how+do+vaccinations+work+video&amp;&amp;view=detail&amp;mid=9EFA026B7DF4141956949EFA026B7DF414195694&amp;&amp;FORM=VRDGAR&amp;ru=%2Fvideos%2Fsearch%3Fq%3Dhow%2520do%2520vaccinations%2520work%2520video%26qs%3Dn%26form%3DQBVR%26sp%3D-1%26pq%3Dhow%2520do%2520vaccinations%2520work%2520video%26sc%3D1-30%26sk%3D%26cvid%3D727C86740B54487BA0C6DA10A41F28B6</a:t>
            </a:r>
          </a:p>
          <a:p>
            <a:endParaRPr lang="en-GB" dirty="0"/>
          </a:p>
        </p:txBody>
      </p:sp>
      <p:sp>
        <p:nvSpPr>
          <p:cNvPr id="4" name="Slide Number Placeholder 3"/>
          <p:cNvSpPr>
            <a:spLocks noGrp="1"/>
          </p:cNvSpPr>
          <p:nvPr>
            <p:ph type="sldNum" sz="quarter" idx="10"/>
          </p:nvPr>
        </p:nvSpPr>
        <p:spPr/>
        <p:txBody>
          <a:bodyPr/>
          <a:lstStyle/>
          <a:p>
            <a:fld id="{E3374C96-B9E7-401D-8F7D-52834383E475}" type="slidenum">
              <a:rPr lang="en-GB" smtClean="0"/>
              <a:t>5</a:t>
            </a:fld>
            <a:endParaRPr lang="en-GB"/>
          </a:p>
        </p:txBody>
      </p:sp>
    </p:spTree>
    <p:extLst>
      <p:ext uri="{BB962C8B-B14F-4D97-AF65-F5344CB8AC3E}">
        <p14:creationId xmlns:p14="http://schemas.microsoft.com/office/powerpoint/2010/main" val="3454497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Vaccines are preventative, that is, they only protect the individual before they get an infectious disease. When an individual is vaccinated, the processes in the immune system that are stimulated to mimic the body’s natural immunity include: antigen recognition, antibody production and formation of a memory response. These processes occur without causing the damage that an infection usually causes because the vaccine contains the antigen of the infectious disease, or a toxoid (an inactive version of a toxin) in an inactive, or weakened safe form. The antigen is the same, but the micro-organisms can no longer cause the infectious disease. These infectious agents have been inactivated by being killed or processed so that only a part of the organism is used in the vaccine. The live viruses in the flu vaccine that is given to school aged children are cold adapted so that they cannot replicate efficiently at body temperature (37⁰C). This means that the vaccine viruses will not replicate in the lungs but will reproduce at the cooler temperatures found in the nose. This allows the child to produce localised antibodies in the lining of the airways which then protect against infection if they encounter flu virus (which enters the body via the nose and mouth). </a:t>
            </a:r>
          </a:p>
          <a:p>
            <a:r>
              <a:rPr lang="en-GB" sz="1200" b="0" i="0" u="none" strike="noStrike" kern="1200" baseline="0" dirty="0">
                <a:solidFill>
                  <a:schemeClr val="tx1"/>
                </a:solidFill>
                <a:latin typeface="+mn-lt"/>
                <a:ea typeface="+mn-ea"/>
                <a:cs typeface="+mn-cs"/>
              </a:rPr>
              <a:t>These localised antibodies are not produced in response to the inactivated flu vaccine. In addition to localised antibodies in the nose, antibodies are also produced in the blood (systemic antibodies). Vaccines provide immunity by stimulating the immune system to produce antibodies to fight a particular infection or prevent the effects of a toxin. These antibodies stay in the body and provide long term protection. Antibodies fight a particular infection or toxin by identifying a matching antigen. Antigens are a pattern or structure found on the micro-organism or toxin, and the antigen is a complimentary match for the antibody that will be produced. </a:t>
            </a: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9831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from Public Health England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Various issues, including vaccine hesitancy due to misinformation (see our vaccine misconception sheet), have led to a drop in vaccination for children in many countries. This has contributed to outbreaks of infections that had once been eliminated in some areas. For instance, in August 2019, the UK </a:t>
            </a:r>
            <a:r>
              <a:rPr lang="en-GB" dirty="0">
                <a:hlinkClick r:id="rId3"/>
              </a:rPr>
              <a:t>lost its measles elimination status</a:t>
            </a:r>
            <a:r>
              <a:rPr lang="en-GB"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Epidemics can be prevented by vaccinating a large enough part of the population leading to herd immunity.</a:t>
            </a:r>
          </a:p>
          <a:p>
            <a:endParaRPr lang="en-GB" dirty="0"/>
          </a:p>
        </p:txBody>
      </p:sp>
      <p:sp>
        <p:nvSpPr>
          <p:cNvPr id="4" name="Slide Number Placeholder 3"/>
          <p:cNvSpPr>
            <a:spLocks noGrp="1"/>
          </p:cNvSpPr>
          <p:nvPr>
            <p:ph type="sldNum" sz="quarter" idx="10"/>
          </p:nvPr>
        </p:nvSpPr>
        <p:spPr/>
        <p:txBody>
          <a:bodyPr/>
          <a:lstStyle/>
          <a:p>
            <a:fld id="{E3374C96-B9E7-401D-8F7D-52834383E475}" type="slidenum">
              <a:rPr lang="en-GB" smtClean="0"/>
              <a:t>7</a:t>
            </a:fld>
            <a:endParaRPr lang="en-GB"/>
          </a:p>
        </p:txBody>
      </p:sp>
    </p:spTree>
    <p:extLst>
      <p:ext uri="{BB962C8B-B14F-4D97-AF65-F5344CB8AC3E}">
        <p14:creationId xmlns:p14="http://schemas.microsoft.com/office/powerpoint/2010/main" val="2876416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Will add from packs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612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76200" lvl="0" indent="-342900" algn="just" eaLnBrk="0" hangingPunct="0">
              <a:lnSpc>
                <a:spcPct val="105000"/>
              </a:lnSpc>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Provide participants with the story of Edward Jenner and how he created the first vaccine.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Participants can test their knowledge of how vaccines were discovered by completing their quiz either individually or as a group.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B2BE59F-6E76-4E65-94F8-25966E882D2F}" type="slidenum">
              <a:rPr lang="en-GB" smtClean="0"/>
              <a:t>10</a:t>
            </a:fld>
            <a:endParaRPr lang="en-GB"/>
          </a:p>
        </p:txBody>
      </p:sp>
    </p:spTree>
    <p:extLst>
      <p:ext uri="{BB962C8B-B14F-4D97-AF65-F5344CB8AC3E}">
        <p14:creationId xmlns:p14="http://schemas.microsoft.com/office/powerpoint/2010/main" val="3518769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76200" lvl="0" indent="-342900" algn="just" eaLnBrk="0" hangingPunct="0">
              <a:lnSpc>
                <a:spcPct val="105000"/>
              </a:lnSpc>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Give everyone a red ‘infected’ card, blue ‘recovering but still infectious’ card; and white ‘immune’ card.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For every ten people, give seven of them the purple ‘susceptible’ card, and the other three a yellow ‘vaccinated’ card</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Select a person in the middle of the room to hold up their red card. Explain that they are now infected by a disease. Ask them to touch two people in their vicinity.</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742950" marR="76200" lvl="1" indent="-285750" algn="just" eaLnBrk="0" hangingPunct="0">
              <a:lnSpc>
                <a:spcPct val="105000"/>
              </a:lnSpc>
              <a:spcBef>
                <a:spcPts val="600"/>
              </a:spcBef>
              <a:spcAft>
                <a:spcPts val="600"/>
              </a:spcAft>
              <a:buFont typeface="+mj-lt"/>
              <a:buAutoNum type="alphaLcParenR"/>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If the person has a purple card, this person is now infected and must hold up a red card.</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742950" marR="76200" lvl="1" indent="-285750" algn="just" eaLnBrk="0" hangingPunct="0">
              <a:lnSpc>
                <a:spcPct val="105000"/>
              </a:lnSpc>
              <a:spcBef>
                <a:spcPts val="600"/>
              </a:spcBef>
              <a:spcAft>
                <a:spcPts val="600"/>
              </a:spcAft>
              <a:buFont typeface="+mj-lt"/>
              <a:buAutoNum type="alphaLcParenR"/>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If the person was dealt a yellow vaccinated card, they should display their yellow vaccinated card and will not transmit the infection onto anyone else.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Once a person with a red card has touched two people, they should switch to their blue card and touch two more people. Again,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742950" marR="76200" lvl="1" indent="-285750" algn="just" eaLnBrk="0" hangingPunct="0">
              <a:lnSpc>
                <a:spcPct val="105000"/>
              </a:lnSpc>
              <a:spcBef>
                <a:spcPts val="600"/>
              </a:spcBef>
              <a:spcAft>
                <a:spcPts val="600"/>
              </a:spcAft>
              <a:buFont typeface="+mj-lt"/>
              <a:buAutoNum type="alphaLcParenR"/>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If the person has a purple card, this person is now infected and must hold up a red card.</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742950" marR="76200" lvl="1" indent="-285750" algn="just" eaLnBrk="0" hangingPunct="0">
              <a:lnSpc>
                <a:spcPct val="105000"/>
              </a:lnSpc>
              <a:spcBef>
                <a:spcPts val="600"/>
              </a:spcBef>
              <a:spcAft>
                <a:spcPts val="600"/>
              </a:spcAft>
              <a:buFont typeface="+mj-lt"/>
              <a:buAutoNum type="alphaLcParenR"/>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If the person was dealt a vaccinated card, they should display their yellow vaccinated card and will not transmit the infection onto anyone else.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Once a blue card holder has touched two people, they can now switch to the white ‘immune’ card, and do not need to take any further action.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The game ends when everyone in the group is either holding a yellow or a white card. Discuss with the group: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742950" marR="76200" lvl="1" indent="-285750" algn="just" eaLnBrk="0" hangingPunct="0">
              <a:lnSpc>
                <a:spcPct val="105000"/>
              </a:lnSpc>
              <a:spcBef>
                <a:spcPts val="600"/>
              </a:spcBef>
              <a:spcAft>
                <a:spcPts val="600"/>
              </a:spcAft>
              <a:buFont typeface="+mj-lt"/>
              <a:buAutoNum type="alphaLcParenR"/>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What difference did the people with yellow cards make to how quickly the disease spread?</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742950" marR="76200" lvl="1" indent="-285750" algn="just" eaLnBrk="0" hangingPunct="0">
              <a:lnSpc>
                <a:spcPct val="105000"/>
              </a:lnSpc>
              <a:spcBef>
                <a:spcPts val="600"/>
              </a:spcBef>
              <a:spcAft>
                <a:spcPts val="600"/>
              </a:spcAft>
              <a:buFont typeface="+mj-lt"/>
              <a:buAutoNum type="alphaLcParenR"/>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What would have happened if the disease had caused severe illness? How many people would have been ill?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Note the downward trend in infection transmission as more people become infected. It may be beneficial at this point to explain the term ‘herd immunity’. Herd Immunity is a type of immunity which occurs when the vaccination or infection of a portion of a population provides protection to unprotected individuals. However, herd immunity caused through infection can have serious consequences for the population such as illness and long-term effects.</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Now repeat the game. This time, for every ten people, give three of them the purple ‘susceptible’ card, and the other seven a yellow ‘vaccinated’ card. You can change the ratios to provide different scenarios.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After repeating the game using different scenarios, ask the group to discuss the differences between the scenarios and how it demonstrates the importance of vaccination to break the transmission of diseases in the community.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B2BE59F-6E76-4E65-94F8-25966E882D2F}" type="slidenum">
              <a:rPr lang="en-GB" smtClean="0"/>
              <a:t>11</a:t>
            </a:fld>
            <a:endParaRPr lang="en-GB"/>
          </a:p>
        </p:txBody>
      </p:sp>
    </p:spTree>
    <p:extLst>
      <p:ext uri="{BB962C8B-B14F-4D97-AF65-F5344CB8AC3E}">
        <p14:creationId xmlns:p14="http://schemas.microsoft.com/office/powerpoint/2010/main" val="24236199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830022" y="2167866"/>
            <a:ext cx="5628177" cy="2387600"/>
          </a:xfrm>
        </p:spPr>
        <p:txBody>
          <a:bodyPr anchor="b">
            <a:normAutofit/>
          </a:bodyPr>
          <a:lstStyle>
            <a:lvl1pPr algn="l">
              <a:defRPr sz="54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2830022" y="4705394"/>
            <a:ext cx="5170978" cy="552405"/>
          </a:xfrm>
        </p:spPr>
        <p:txBody>
          <a:bodyPr/>
          <a:lstStyle>
            <a:lvl1pPr marL="0" indent="0" algn="l">
              <a:buNone/>
              <a:defRPr sz="2400" i="1">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3" name="Picture 12" descr="Icon&#10;&#10;Description automatically generated">
            <a:extLst>
              <a:ext uri="{FF2B5EF4-FFF2-40B4-BE49-F238E27FC236}">
                <a16:creationId xmlns:a16="http://schemas.microsoft.com/office/drawing/2014/main" id="{7A59B71F-964D-40F2-9472-58F22E0790C0}"/>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266894" y="252098"/>
            <a:ext cx="2752909" cy="3109568"/>
          </a:xfrm>
          <a:prstGeom prst="rect">
            <a:avLst/>
          </a:prstGeom>
        </p:spPr>
      </p:pic>
      <p:pic>
        <p:nvPicPr>
          <p:cNvPr id="21" name="Picture 20" descr="Icon&#10;&#10;Description automatically generated">
            <a:extLst>
              <a:ext uri="{FF2B5EF4-FFF2-40B4-BE49-F238E27FC236}">
                <a16:creationId xmlns:a16="http://schemas.microsoft.com/office/drawing/2014/main" id="{DAAE083A-A530-4B08-9A08-9D705143C35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70269" b="15363"/>
          <a:stretch/>
        </p:blipFill>
        <p:spPr>
          <a:xfrm>
            <a:off x="-322577" y="6074434"/>
            <a:ext cx="2752909" cy="646981"/>
          </a:xfrm>
          <a:prstGeom prst="rect">
            <a:avLst/>
          </a:prstGeom>
        </p:spPr>
      </p:pic>
      <p:pic>
        <p:nvPicPr>
          <p:cNvPr id="22" name="Picture 21" descr="Icon&#10;&#10;Description automatically generated">
            <a:extLst>
              <a:ext uri="{FF2B5EF4-FFF2-40B4-BE49-F238E27FC236}">
                <a16:creationId xmlns:a16="http://schemas.microsoft.com/office/drawing/2014/main" id="{F5507D01-A5DE-4C45-BE68-8EEA4C7E40E8}"/>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88404" b="-2772"/>
          <a:stretch/>
        </p:blipFill>
        <p:spPr>
          <a:xfrm>
            <a:off x="1819091" y="6211019"/>
            <a:ext cx="2752909" cy="646981"/>
          </a:xfrm>
          <a:prstGeom prst="rect">
            <a:avLst/>
          </a:prstGeom>
        </p:spPr>
      </p:pic>
    </p:spTree>
    <p:extLst>
      <p:ext uri="{BB962C8B-B14F-4D97-AF65-F5344CB8AC3E}">
        <p14:creationId xmlns:p14="http://schemas.microsoft.com/office/powerpoint/2010/main" val="4162185669"/>
      </p:ext>
    </p:extLst>
  </p:cSld>
  <p:clrMapOvr>
    <a:overrideClrMapping bg1="dk1" tx1="lt1" bg2="dk2" tx2="lt2" accent1="accent1" accent2="accent2" accent3="accent3" accent4="accent4" accent5="accent5" accent6="accent6" hlink="hlink" folHlink="folHlink"/>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AEE0DD7-08CB-46EF-85C7-32B73AD08DE8}"/>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Presentation title</a:t>
            </a:r>
            <a:endParaRPr lang="en-GB" sz="1050" dirty="0"/>
          </a:p>
        </p:txBody>
      </p:sp>
      <p:pic>
        <p:nvPicPr>
          <p:cNvPr id="9" name="Picture 8" descr="Icon&#10;&#10;Description automatically generated">
            <a:extLst>
              <a:ext uri="{FF2B5EF4-FFF2-40B4-BE49-F238E27FC236}">
                <a16:creationId xmlns:a16="http://schemas.microsoft.com/office/drawing/2014/main" id="{E4BE1BCF-15DE-49B7-A9CB-39CD9FA147C1}"/>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064511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4">
            <a:extLst>
              <a:ext uri="{FF2B5EF4-FFF2-40B4-BE49-F238E27FC236}">
                <a16:creationId xmlns:a16="http://schemas.microsoft.com/office/drawing/2014/main" id="{D8D9D590-9046-44AD-B970-0090967A7FCB}"/>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13" name="Picture 12" descr="Icon&#10;&#10;Description automatically generated">
            <a:extLst>
              <a:ext uri="{FF2B5EF4-FFF2-40B4-BE49-F238E27FC236}">
                <a16:creationId xmlns:a16="http://schemas.microsoft.com/office/drawing/2014/main" id="{F2400954-B929-45F1-9AC9-4C0E1D923BA8}"/>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933274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0F95687B-D3CD-4948-BF0D-E266FB1CA2BE}"/>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Presentation title</a:t>
            </a:r>
            <a:endParaRPr lang="en-GB" sz="1050" dirty="0"/>
          </a:p>
        </p:txBody>
      </p:sp>
      <p:pic>
        <p:nvPicPr>
          <p:cNvPr id="7" name="Picture 6" descr="Icon&#10;&#10;Description automatically generated">
            <a:extLst>
              <a:ext uri="{FF2B5EF4-FFF2-40B4-BE49-F238E27FC236}">
                <a16:creationId xmlns:a16="http://schemas.microsoft.com/office/drawing/2014/main" id="{84F8482B-B41C-4851-9152-4C524AF07C1B}"/>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689346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tx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815CA1-5983-4124-9A97-023BDB78269D}"/>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Presentation title</a:t>
            </a:r>
            <a:endParaRPr lang="en-GB" dirty="0"/>
          </a:p>
        </p:txBody>
      </p:sp>
      <p:pic>
        <p:nvPicPr>
          <p:cNvPr id="6" name="Picture 5" descr="Icon&#10;&#10;Description automatically generated">
            <a:extLst>
              <a:ext uri="{FF2B5EF4-FFF2-40B4-BE49-F238E27FC236}">
                <a16:creationId xmlns:a16="http://schemas.microsoft.com/office/drawing/2014/main" id="{C446F810-F4AC-48CE-A778-4EAE2AD2502C}"/>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811957596"/>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815CA1-5983-4124-9A97-023BDB78269D}"/>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tx1"/>
                </a:solidFill>
              </a:defRPr>
            </a:lvl1pPr>
          </a:lstStyle>
          <a:p>
            <a:r>
              <a:rPr lang="en-GB"/>
              <a:t>Presentation title</a:t>
            </a:r>
            <a:endParaRPr lang="en-GB" dirty="0"/>
          </a:p>
        </p:txBody>
      </p:sp>
      <p:pic>
        <p:nvPicPr>
          <p:cNvPr id="6" name="Picture 5" descr="Icon&#10;&#10;Description automatically generated">
            <a:extLst>
              <a:ext uri="{FF2B5EF4-FFF2-40B4-BE49-F238E27FC236}">
                <a16:creationId xmlns:a16="http://schemas.microsoft.com/office/drawing/2014/main" id="{C446F810-F4AC-48CE-A778-4EAE2AD2502C}"/>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157662002"/>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a:extLst>
              <a:ext uri="{FF2B5EF4-FFF2-40B4-BE49-F238E27FC236}">
                <a16:creationId xmlns:a16="http://schemas.microsoft.com/office/drawing/2014/main" id="{D182C82D-41DD-4AE6-8CDA-8F9858CFE500}"/>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9" name="Picture 8" descr="Icon&#10;&#10;Description automatically generated">
            <a:extLst>
              <a:ext uri="{FF2B5EF4-FFF2-40B4-BE49-F238E27FC236}">
                <a16:creationId xmlns:a16="http://schemas.microsoft.com/office/drawing/2014/main" id="{460F00E3-6DDA-4835-AFA9-D35A9DF50E1F}"/>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147187480"/>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a:extLst>
              <a:ext uri="{FF2B5EF4-FFF2-40B4-BE49-F238E27FC236}">
                <a16:creationId xmlns:a16="http://schemas.microsoft.com/office/drawing/2014/main" id="{CBD97A74-80F2-4E45-8504-29C9A607749D}"/>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9" name="Picture 8" descr="Icon&#10;&#10;Description automatically generated">
            <a:extLst>
              <a:ext uri="{FF2B5EF4-FFF2-40B4-BE49-F238E27FC236}">
                <a16:creationId xmlns:a16="http://schemas.microsoft.com/office/drawing/2014/main" id="{8E4E131B-21B7-4569-82FC-58E99881AAE3}"/>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110620391"/>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629842" y="1681163"/>
            <a:ext cx="3868340" cy="823912"/>
          </a:xfrm>
        </p:spPr>
        <p:txBody>
          <a:bodyPr anchor="t"/>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629842" y="2505075"/>
            <a:ext cx="3868340"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4629150" y="1681163"/>
            <a:ext cx="3887391" cy="823912"/>
          </a:xfrm>
        </p:spPr>
        <p:txBody>
          <a:bodyPr anchor="t"/>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4629150" y="2505075"/>
            <a:ext cx="3887391"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a:xfrm>
            <a:off x="628650" y="6438850"/>
            <a:ext cx="7505705" cy="363600"/>
          </a:xfrm>
          <a:prstGeom prst="rect">
            <a:avLst/>
          </a:prstGeom>
        </p:spPr>
        <p:txBody>
          <a:bodyPr/>
          <a:lstStyle/>
          <a:p>
            <a:r>
              <a:rPr lang="en-GB"/>
              <a:t>Presentation title</a:t>
            </a:r>
            <a:endParaRPr lang="en-GB" sz="1050" dirty="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a:xfrm>
            <a:off x="97972" y="6438851"/>
            <a:ext cx="447249" cy="365125"/>
          </a:xfrm>
          <a:prstGeom prst="rect">
            <a:avLst/>
          </a:prstGeom>
        </p:spPr>
        <p:txBody>
          <a:bodyPr/>
          <a:lstStyle/>
          <a:p>
            <a:fld id="{344369E4-5DE7-46E5-874E-4FD437973785}" type="slidenum">
              <a:rPr lang="en-GB" smtClean="0"/>
              <a:pPr/>
              <a:t>‹#›</a:t>
            </a:fld>
            <a:endParaRPr lang="en-GB" sz="1050" dirty="0"/>
          </a:p>
        </p:txBody>
      </p:sp>
    </p:spTree>
    <p:extLst>
      <p:ext uri="{BB962C8B-B14F-4D97-AF65-F5344CB8AC3E}">
        <p14:creationId xmlns:p14="http://schemas.microsoft.com/office/powerpoint/2010/main" val="3810985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830831" y="6356351"/>
            <a:ext cx="3086100" cy="365125"/>
          </a:xfrm>
          <a:prstGeom prst="rect">
            <a:avLst/>
          </a:prstGeom>
        </p:spPr>
        <p:txBody>
          <a:bodyPr/>
          <a:lstStyle>
            <a:lvl1pPr algn="l">
              <a:defRPr/>
            </a:lvl1pPr>
          </a:lstStyle>
          <a:p>
            <a:r>
              <a:rPr lang="en-GB"/>
              <a:t>Presentation title</a:t>
            </a:r>
            <a:endParaRPr lang="en-GB" sz="1050" dirty="0"/>
          </a:p>
        </p:txBody>
      </p:sp>
      <p:pic>
        <p:nvPicPr>
          <p:cNvPr id="7" name="Picture 6" descr="Icon&#10;&#10;Description automatically generated">
            <a:extLst>
              <a:ext uri="{FF2B5EF4-FFF2-40B4-BE49-F238E27FC236}">
                <a16:creationId xmlns:a16="http://schemas.microsoft.com/office/drawing/2014/main" id="{AAE08458-01B7-4486-9EE6-F34018AD6910}"/>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593537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4_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Presentation title</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204951172"/>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Presentation title</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363500891"/>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1_Section Hea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Presentation title</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47231913"/>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2_Section Hea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Presentation title</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730362726"/>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3_Section Header">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Presentation title</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4294961613"/>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5_Section Header">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Presentation title</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458125815"/>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4C578-1356-483F-AD7A-E402F00D9994}"/>
              </a:ext>
            </a:extLst>
          </p:cNvPr>
          <p:cNvSpPr>
            <a:spLocks noGrp="1"/>
          </p:cNvSpPr>
          <p:nvPr>
            <p:ph type="title"/>
          </p:nvPr>
        </p:nvSpPr>
        <p:spPr/>
        <p:txBody>
          <a:bodyPr/>
          <a:lstStyle/>
          <a:p>
            <a:r>
              <a:rPr lang="en-US"/>
              <a:t>Click to edit Master title style</a:t>
            </a:r>
            <a:endParaRPr lang="en-GB" dirty="0"/>
          </a:p>
        </p:txBody>
      </p:sp>
      <p:sp>
        <p:nvSpPr>
          <p:cNvPr id="3" name="Footer Placeholder 4">
            <a:extLst>
              <a:ext uri="{FF2B5EF4-FFF2-40B4-BE49-F238E27FC236}">
                <a16:creationId xmlns:a16="http://schemas.microsoft.com/office/drawing/2014/main" id="{CAF7FC27-A6FF-4AA1-9B63-FBD258DAE7F1}"/>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Presentation title</a:t>
            </a:r>
            <a:endParaRPr lang="en-GB" dirty="0"/>
          </a:p>
        </p:txBody>
      </p:sp>
      <p:pic>
        <p:nvPicPr>
          <p:cNvPr id="4" name="Picture 3" descr="Icon&#10;&#10;Description automatically generated">
            <a:extLst>
              <a:ext uri="{FF2B5EF4-FFF2-40B4-BE49-F238E27FC236}">
                <a16:creationId xmlns:a16="http://schemas.microsoft.com/office/drawing/2014/main" id="{220138C2-E7CD-43F7-ADA7-0103BB6F05D6}"/>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847827832"/>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591099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hf hdr="0" dt="0"/>
  <p:txStyles>
    <p:titleStyle>
      <a:lvl1pPr algn="l" defTabSz="914400" rtl="0" eaLnBrk="1" latinLnBrk="0" hangingPunct="1">
        <a:lnSpc>
          <a:spcPct val="90000"/>
        </a:lnSpc>
        <a:spcBef>
          <a:spcPct val="0"/>
        </a:spcBef>
        <a:buNone/>
        <a:defRPr sz="40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video" Target="https://www.youtube.com/embed/-muIoWofsCE" TargetMode="Externa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nhs.uk/conditions/vaccination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FCE35-55FB-4188-990E-AC46B95BCAC6}"/>
              </a:ext>
            </a:extLst>
          </p:cNvPr>
          <p:cNvSpPr>
            <a:spLocks noGrp="1"/>
          </p:cNvSpPr>
          <p:nvPr>
            <p:ph type="ctrTitle"/>
          </p:nvPr>
        </p:nvSpPr>
        <p:spPr/>
        <p:txBody>
          <a:bodyPr/>
          <a:lstStyle/>
          <a:p>
            <a:r>
              <a:rPr lang="en-GB" dirty="0">
                <a:latin typeface="Raleway" pitchFamily="2" charset="0"/>
              </a:rPr>
              <a:t>Vaccinations KS2-KS4</a:t>
            </a:r>
          </a:p>
        </p:txBody>
      </p:sp>
    </p:spTree>
    <p:extLst>
      <p:ext uri="{BB962C8B-B14F-4D97-AF65-F5344CB8AC3E}">
        <p14:creationId xmlns:p14="http://schemas.microsoft.com/office/powerpoint/2010/main" val="3527828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F328635-DC8E-4829-B60D-1413E227A4B7}"/>
              </a:ext>
            </a:extLst>
          </p:cNvPr>
          <p:cNvSpPr>
            <a:spLocks noGrp="1"/>
          </p:cNvSpPr>
          <p:nvPr>
            <p:ph type="title"/>
          </p:nvPr>
        </p:nvSpPr>
        <p:spPr>
          <a:xfrm>
            <a:off x="323098" y="304037"/>
            <a:ext cx="7886700" cy="1001129"/>
          </a:xfrm>
        </p:spPr>
        <p:txBody>
          <a:bodyPr>
            <a:normAutofit/>
          </a:bodyPr>
          <a:lstStyle/>
          <a:p>
            <a:r>
              <a:rPr lang="en-GB" sz="4000" dirty="0">
                <a:latin typeface="Raleway" pitchFamily="2" charset="0"/>
              </a:rPr>
              <a:t>KS2 - Vaccinations</a:t>
            </a:r>
          </a:p>
        </p:txBody>
      </p:sp>
      <p:pic>
        <p:nvPicPr>
          <p:cNvPr id="6" name="Picture 5">
            <a:extLst>
              <a:ext uri="{FF2B5EF4-FFF2-40B4-BE49-F238E27FC236}">
                <a16:creationId xmlns:a16="http://schemas.microsoft.com/office/drawing/2014/main" id="{0AFCC51B-2E53-9C4E-B75E-31BAF5037C8D}"/>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82781" y="1792534"/>
            <a:ext cx="6570000" cy="3353308"/>
          </a:xfrm>
          <a:prstGeom prst="rect">
            <a:avLst/>
          </a:prstGeom>
        </p:spPr>
      </p:pic>
      <p:sp>
        <p:nvSpPr>
          <p:cNvPr id="8" name="TextBox 7">
            <a:extLst>
              <a:ext uri="{FF2B5EF4-FFF2-40B4-BE49-F238E27FC236}">
                <a16:creationId xmlns:a16="http://schemas.microsoft.com/office/drawing/2014/main" id="{DE15CD8F-4702-4572-A5C3-CE6C522C1B1B}"/>
              </a:ext>
            </a:extLst>
          </p:cNvPr>
          <p:cNvSpPr txBox="1"/>
          <p:nvPr/>
        </p:nvSpPr>
        <p:spPr>
          <a:xfrm>
            <a:off x="382257" y="1897725"/>
            <a:ext cx="1500973" cy="1077218"/>
          </a:xfrm>
          <a:prstGeom prst="rect">
            <a:avLst/>
          </a:prstGeom>
          <a:noFill/>
        </p:spPr>
        <p:txBody>
          <a:bodyPr wrap="square" rtlCol="0">
            <a:spAutoFit/>
          </a:bodyPr>
          <a:lstStyle/>
          <a:p>
            <a:r>
              <a:rPr lang="en-GB" sz="1600" dirty="0">
                <a:latin typeface="Raleway" pitchFamily="2" charset="0"/>
              </a:rPr>
              <a:t>1 Read the story of Edward Jenner</a:t>
            </a:r>
          </a:p>
        </p:txBody>
      </p:sp>
      <p:sp>
        <p:nvSpPr>
          <p:cNvPr id="9" name="TextBox 8">
            <a:extLst>
              <a:ext uri="{FF2B5EF4-FFF2-40B4-BE49-F238E27FC236}">
                <a16:creationId xmlns:a16="http://schemas.microsoft.com/office/drawing/2014/main" id="{612716F9-0969-440A-A463-45FE19374CD6}"/>
              </a:ext>
            </a:extLst>
          </p:cNvPr>
          <p:cNvSpPr txBox="1"/>
          <p:nvPr/>
        </p:nvSpPr>
        <p:spPr>
          <a:xfrm>
            <a:off x="2546551" y="1897725"/>
            <a:ext cx="1500972" cy="1077218"/>
          </a:xfrm>
          <a:prstGeom prst="rect">
            <a:avLst/>
          </a:prstGeom>
          <a:noFill/>
        </p:spPr>
        <p:txBody>
          <a:bodyPr wrap="square" rtlCol="0">
            <a:spAutoFit/>
          </a:bodyPr>
          <a:lstStyle/>
          <a:p>
            <a:r>
              <a:rPr lang="en-GB" sz="1600" dirty="0">
                <a:latin typeface="Raleway" pitchFamily="2" charset="0"/>
              </a:rPr>
              <a:t>2 Learn how Jenner created the first vaccine</a:t>
            </a:r>
          </a:p>
        </p:txBody>
      </p:sp>
      <p:sp>
        <p:nvSpPr>
          <p:cNvPr id="10" name="TextBox 9">
            <a:extLst>
              <a:ext uri="{FF2B5EF4-FFF2-40B4-BE49-F238E27FC236}">
                <a16:creationId xmlns:a16="http://schemas.microsoft.com/office/drawing/2014/main" id="{F4B74275-800E-4C82-BAA5-60D65DC379AD}"/>
              </a:ext>
            </a:extLst>
          </p:cNvPr>
          <p:cNvSpPr txBox="1"/>
          <p:nvPr/>
        </p:nvSpPr>
        <p:spPr>
          <a:xfrm>
            <a:off x="4701111" y="1899528"/>
            <a:ext cx="1582052" cy="1569660"/>
          </a:xfrm>
          <a:prstGeom prst="rect">
            <a:avLst/>
          </a:prstGeom>
          <a:noFill/>
        </p:spPr>
        <p:txBody>
          <a:bodyPr wrap="square" rtlCol="0">
            <a:spAutoFit/>
          </a:bodyPr>
          <a:lstStyle/>
          <a:p>
            <a:r>
              <a:rPr lang="en-GB" sz="1600" dirty="0">
                <a:latin typeface="Raleway" pitchFamily="2" charset="0"/>
              </a:rPr>
              <a:t>3 Test your understanding by filling in the blanks and completing the quiz</a:t>
            </a:r>
          </a:p>
        </p:txBody>
      </p:sp>
      <p:sp>
        <p:nvSpPr>
          <p:cNvPr id="11" name="TextBox 10">
            <a:extLst>
              <a:ext uri="{FF2B5EF4-FFF2-40B4-BE49-F238E27FC236}">
                <a16:creationId xmlns:a16="http://schemas.microsoft.com/office/drawing/2014/main" id="{405367E6-36F7-45EF-B083-7127EA675D41}"/>
              </a:ext>
            </a:extLst>
          </p:cNvPr>
          <p:cNvSpPr txBox="1"/>
          <p:nvPr/>
        </p:nvSpPr>
        <p:spPr>
          <a:xfrm>
            <a:off x="182781" y="1347354"/>
            <a:ext cx="4595524" cy="461665"/>
          </a:xfrm>
          <a:prstGeom prst="rect">
            <a:avLst/>
          </a:prstGeom>
          <a:noFill/>
        </p:spPr>
        <p:txBody>
          <a:bodyPr wrap="square" rtlCol="0">
            <a:spAutoFit/>
          </a:bodyPr>
          <a:lstStyle/>
          <a:p>
            <a:r>
              <a:rPr lang="en-GB" sz="2400" dirty="0">
                <a:latin typeface="Raleway" pitchFamily="2" charset="0"/>
              </a:rPr>
              <a:t>Main Activity: Historic Heroes</a:t>
            </a:r>
          </a:p>
        </p:txBody>
      </p:sp>
      <p:pic>
        <p:nvPicPr>
          <p:cNvPr id="2" name="Picture 1">
            <a:extLst>
              <a:ext uri="{FF2B5EF4-FFF2-40B4-BE49-F238E27FC236}">
                <a16:creationId xmlns:a16="http://schemas.microsoft.com/office/drawing/2014/main" id="{52110494-94D8-4667-B3C8-737A99E9F66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784898" y="3991469"/>
            <a:ext cx="1893515" cy="2601927"/>
          </a:xfrm>
          <a:prstGeom prst="rect">
            <a:avLst/>
          </a:prstGeom>
        </p:spPr>
      </p:pic>
      <p:pic>
        <p:nvPicPr>
          <p:cNvPr id="12" name="Picture 11">
            <a:extLst>
              <a:ext uri="{FF2B5EF4-FFF2-40B4-BE49-F238E27FC236}">
                <a16:creationId xmlns:a16="http://schemas.microsoft.com/office/drawing/2014/main" id="{8EEB3D62-5F51-4B1B-81DC-9C5A09A3515B}"/>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6784898" y="1347354"/>
            <a:ext cx="1893515" cy="2601928"/>
          </a:xfrm>
          <a:prstGeom prst="rect">
            <a:avLst/>
          </a:prstGeom>
        </p:spPr>
      </p:pic>
      <p:sp>
        <p:nvSpPr>
          <p:cNvPr id="3" name="Text Placeholder 2">
            <a:extLst>
              <a:ext uri="{FF2B5EF4-FFF2-40B4-BE49-F238E27FC236}">
                <a16:creationId xmlns:a16="http://schemas.microsoft.com/office/drawing/2014/main" id="{AAF4125B-E41F-4441-AB58-ECBEB884C1E7}"/>
              </a:ext>
            </a:extLst>
          </p:cNvPr>
          <p:cNvSpPr>
            <a:spLocks noGrp="1"/>
          </p:cNvSpPr>
          <p:nvPr>
            <p:ph type="body" idx="1"/>
          </p:nvPr>
        </p:nvSpPr>
        <p:spPr>
          <a:xfrm>
            <a:off x="283068" y="5231447"/>
            <a:ext cx="6027938" cy="1001129"/>
          </a:xfrm>
        </p:spPr>
        <p:txBody>
          <a:bodyPr>
            <a:normAutofit fontScale="85000" lnSpcReduction="20000"/>
          </a:bodyPr>
          <a:lstStyle/>
          <a:p>
            <a:r>
              <a:rPr lang="en-GB" dirty="0">
                <a:solidFill>
                  <a:schemeClr val="tx1"/>
                </a:solidFill>
                <a:latin typeface="Raleway" pitchFamily="2" charset="0"/>
              </a:rPr>
              <a:t>Students use their reading comprehension and creative skills to answer questions on, and act our, the discovery of vaccinations by Edward Jenner. </a:t>
            </a:r>
          </a:p>
        </p:txBody>
      </p:sp>
      <p:sp>
        <p:nvSpPr>
          <p:cNvPr id="4" name="Footer Placeholder 3">
            <a:extLst>
              <a:ext uri="{FF2B5EF4-FFF2-40B4-BE49-F238E27FC236}">
                <a16:creationId xmlns:a16="http://schemas.microsoft.com/office/drawing/2014/main" id="{F6CB0B5C-8EBC-4EFC-B796-2B061ADE8753}"/>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Raleway" pitchFamily="2" charset="0"/>
              </a:rPr>
              <a:t>e-Bug.eu</a:t>
            </a:r>
          </a:p>
        </p:txBody>
      </p:sp>
    </p:spTree>
    <p:extLst>
      <p:ext uri="{BB962C8B-B14F-4D97-AF65-F5344CB8AC3E}">
        <p14:creationId xmlns:p14="http://schemas.microsoft.com/office/powerpoint/2010/main" val="114534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79A8E-F749-4E72-93EC-8D731F7B039A}"/>
              </a:ext>
            </a:extLst>
          </p:cNvPr>
          <p:cNvSpPr>
            <a:spLocks noGrp="1"/>
          </p:cNvSpPr>
          <p:nvPr>
            <p:ph type="title"/>
          </p:nvPr>
        </p:nvSpPr>
        <p:spPr>
          <a:xfrm>
            <a:off x="289210" y="-1770203"/>
            <a:ext cx="7886700" cy="2852737"/>
          </a:xfrm>
        </p:spPr>
        <p:txBody>
          <a:bodyPr/>
          <a:lstStyle/>
          <a:p>
            <a:pPr rtl="0" eaLnBrk="1" latinLnBrk="0" hangingPunct="1"/>
            <a:r>
              <a:rPr lang="en-GB" sz="4000" kern="1200" dirty="0">
                <a:effectLst/>
                <a:latin typeface="Raleway" pitchFamily="2" charset="0"/>
                <a:ea typeface="+mn-ea"/>
                <a:cs typeface="+mn-cs"/>
              </a:rPr>
              <a:t>KS3 - Vaccinations</a:t>
            </a:r>
            <a:endParaRPr lang="en-GB" dirty="0"/>
          </a:p>
        </p:txBody>
      </p:sp>
      <p:pic>
        <p:nvPicPr>
          <p:cNvPr id="7" name="Picture 6">
            <a:extLst>
              <a:ext uri="{FF2B5EF4-FFF2-40B4-BE49-F238E27FC236}">
                <a16:creationId xmlns:a16="http://schemas.microsoft.com/office/drawing/2014/main" id="{21F30E7C-03DD-4B8E-8701-70098D3571B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5400000">
            <a:off x="6605669" y="4000582"/>
            <a:ext cx="2154869" cy="2921793"/>
          </a:xfrm>
          <a:prstGeom prst="rect">
            <a:avLst/>
          </a:prstGeom>
        </p:spPr>
      </p:pic>
      <p:sp>
        <p:nvSpPr>
          <p:cNvPr id="8" name="Star: 5 Points 7">
            <a:extLst>
              <a:ext uri="{FF2B5EF4-FFF2-40B4-BE49-F238E27FC236}">
                <a16:creationId xmlns:a16="http://schemas.microsoft.com/office/drawing/2014/main" id="{BC53FA67-66A0-4C69-8ED7-02E3E81025E8}"/>
              </a:ext>
              <a:ext uri="{C183D7F6-B498-43B3-948B-1728B52AA6E4}">
                <adec:decorative xmlns:adec="http://schemas.microsoft.com/office/drawing/2017/decorative" val="1"/>
              </a:ext>
            </a:extLst>
          </p:cNvPr>
          <p:cNvSpPr/>
          <p:nvPr/>
        </p:nvSpPr>
        <p:spPr>
          <a:xfrm>
            <a:off x="8398043" y="126089"/>
            <a:ext cx="549190" cy="49955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aleway" pitchFamily="2" charset="0"/>
            </a:endParaRPr>
          </a:p>
        </p:txBody>
      </p:sp>
      <p:pic>
        <p:nvPicPr>
          <p:cNvPr id="9" name="Picture 8">
            <a:extLst>
              <a:ext uri="{FF2B5EF4-FFF2-40B4-BE49-F238E27FC236}">
                <a16:creationId xmlns:a16="http://schemas.microsoft.com/office/drawing/2014/main" id="{E3D5A5E5-B908-4B52-98FA-26046005BD9A}"/>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200169" y="1711639"/>
            <a:ext cx="6206020" cy="3519481"/>
          </a:xfrm>
          <a:prstGeom prst="rect">
            <a:avLst/>
          </a:prstGeom>
        </p:spPr>
      </p:pic>
      <p:sp>
        <p:nvSpPr>
          <p:cNvPr id="10" name="TextBox 9">
            <a:extLst>
              <a:ext uri="{FF2B5EF4-FFF2-40B4-BE49-F238E27FC236}">
                <a16:creationId xmlns:a16="http://schemas.microsoft.com/office/drawing/2014/main" id="{98E9AB5C-BB30-4119-B397-3DFF03A78EDA}"/>
              </a:ext>
            </a:extLst>
          </p:cNvPr>
          <p:cNvSpPr txBox="1"/>
          <p:nvPr/>
        </p:nvSpPr>
        <p:spPr>
          <a:xfrm>
            <a:off x="182780" y="1347354"/>
            <a:ext cx="5760823" cy="830997"/>
          </a:xfrm>
          <a:prstGeom prst="rect">
            <a:avLst/>
          </a:prstGeom>
          <a:noFill/>
        </p:spPr>
        <p:txBody>
          <a:bodyPr wrap="square" rtlCol="0">
            <a:spAutoFit/>
          </a:bodyPr>
          <a:lstStyle/>
          <a:p>
            <a:r>
              <a:rPr lang="en-GB" sz="2400" dirty="0">
                <a:solidFill>
                  <a:schemeClr val="bg1"/>
                </a:solidFill>
                <a:latin typeface="Raleway" pitchFamily="2" charset="0"/>
              </a:rPr>
              <a:t>Main Activity: Herd Immunity Simulation</a:t>
            </a:r>
          </a:p>
        </p:txBody>
      </p:sp>
      <p:sp>
        <p:nvSpPr>
          <p:cNvPr id="12" name="TextBox 11">
            <a:extLst>
              <a:ext uri="{FF2B5EF4-FFF2-40B4-BE49-F238E27FC236}">
                <a16:creationId xmlns:a16="http://schemas.microsoft.com/office/drawing/2014/main" id="{0C01434F-C418-4920-A0E0-04784BC28EFA}"/>
              </a:ext>
            </a:extLst>
          </p:cNvPr>
          <p:cNvSpPr txBox="1"/>
          <p:nvPr/>
        </p:nvSpPr>
        <p:spPr>
          <a:xfrm>
            <a:off x="316941" y="1897725"/>
            <a:ext cx="2883457" cy="523220"/>
          </a:xfrm>
          <a:prstGeom prst="rect">
            <a:avLst/>
          </a:prstGeom>
          <a:noFill/>
        </p:spPr>
        <p:txBody>
          <a:bodyPr wrap="square" rtlCol="0">
            <a:spAutoFit/>
          </a:bodyPr>
          <a:lstStyle/>
          <a:p>
            <a:r>
              <a:rPr lang="en-GB" sz="1400" dirty="0">
                <a:latin typeface="Raleway" pitchFamily="2" charset="0"/>
              </a:rPr>
              <a:t>1 Make sure everyone has a red, white, blue, and yellow card</a:t>
            </a:r>
          </a:p>
        </p:txBody>
      </p:sp>
      <p:sp>
        <p:nvSpPr>
          <p:cNvPr id="21" name="TextBox 20">
            <a:extLst>
              <a:ext uri="{FF2B5EF4-FFF2-40B4-BE49-F238E27FC236}">
                <a16:creationId xmlns:a16="http://schemas.microsoft.com/office/drawing/2014/main" id="{68DCCCEB-2C40-4759-BCE3-E5828B020B7F}"/>
              </a:ext>
            </a:extLst>
          </p:cNvPr>
          <p:cNvSpPr txBox="1"/>
          <p:nvPr/>
        </p:nvSpPr>
        <p:spPr>
          <a:xfrm>
            <a:off x="348200" y="2338426"/>
            <a:ext cx="2667144" cy="1384995"/>
          </a:xfrm>
          <a:prstGeom prst="rect">
            <a:avLst/>
          </a:prstGeom>
          <a:noFill/>
        </p:spPr>
        <p:txBody>
          <a:bodyPr wrap="square" rtlCol="0">
            <a:spAutoFit/>
          </a:bodyPr>
          <a:lstStyle/>
          <a:p>
            <a:r>
              <a:rPr lang="en-GB" sz="1400" dirty="0">
                <a:latin typeface="Raleway" pitchFamily="2" charset="0"/>
              </a:rPr>
              <a:t>2 25% of the class will have the yellow ‘vaccinated’ card and 75% the purple ‘susceptible’ card – don’t let anyone see what card you have</a:t>
            </a:r>
          </a:p>
        </p:txBody>
      </p:sp>
      <p:sp>
        <p:nvSpPr>
          <p:cNvPr id="16" name="TextBox 15">
            <a:extLst>
              <a:ext uri="{FF2B5EF4-FFF2-40B4-BE49-F238E27FC236}">
                <a16:creationId xmlns:a16="http://schemas.microsoft.com/office/drawing/2014/main" id="{B068AE08-3D16-4334-8BDD-8925BF6D5447}"/>
              </a:ext>
            </a:extLst>
          </p:cNvPr>
          <p:cNvSpPr txBox="1"/>
          <p:nvPr/>
        </p:nvSpPr>
        <p:spPr>
          <a:xfrm>
            <a:off x="329877" y="3613862"/>
            <a:ext cx="2883458" cy="738664"/>
          </a:xfrm>
          <a:prstGeom prst="rect">
            <a:avLst/>
          </a:prstGeom>
          <a:noFill/>
        </p:spPr>
        <p:txBody>
          <a:bodyPr wrap="square" rtlCol="0">
            <a:spAutoFit/>
          </a:bodyPr>
          <a:lstStyle/>
          <a:p>
            <a:r>
              <a:rPr lang="en-GB" sz="1400" dirty="0">
                <a:latin typeface="Raleway" pitchFamily="2" charset="0"/>
              </a:rPr>
              <a:t>3 A person in the middle of the room raises their hand with the red card</a:t>
            </a:r>
          </a:p>
        </p:txBody>
      </p:sp>
      <p:sp>
        <p:nvSpPr>
          <p:cNvPr id="17" name="TextBox 16">
            <a:extLst>
              <a:ext uri="{FF2B5EF4-FFF2-40B4-BE49-F238E27FC236}">
                <a16:creationId xmlns:a16="http://schemas.microsoft.com/office/drawing/2014/main" id="{0D718AA8-E43B-4696-B7FE-E363B1CB5C72}"/>
              </a:ext>
            </a:extLst>
          </p:cNvPr>
          <p:cNvSpPr txBox="1"/>
          <p:nvPr/>
        </p:nvSpPr>
        <p:spPr>
          <a:xfrm>
            <a:off x="3217786" y="1786425"/>
            <a:ext cx="3099362" cy="523220"/>
          </a:xfrm>
          <a:prstGeom prst="rect">
            <a:avLst/>
          </a:prstGeom>
          <a:noFill/>
        </p:spPr>
        <p:txBody>
          <a:bodyPr wrap="square" rtlCol="0">
            <a:spAutoFit/>
          </a:bodyPr>
          <a:lstStyle/>
          <a:p>
            <a:r>
              <a:rPr lang="en-GB" sz="1400" dirty="0">
                <a:latin typeface="Raleway" pitchFamily="2" charset="0"/>
              </a:rPr>
              <a:t>4 The people next to the red card  are now ‘infected’, and so on</a:t>
            </a:r>
          </a:p>
        </p:txBody>
      </p:sp>
      <p:sp>
        <p:nvSpPr>
          <p:cNvPr id="18" name="TextBox 17">
            <a:extLst>
              <a:ext uri="{FF2B5EF4-FFF2-40B4-BE49-F238E27FC236}">
                <a16:creationId xmlns:a16="http://schemas.microsoft.com/office/drawing/2014/main" id="{C88C20E9-3A9A-4D09-96BB-1E02E45922FA}"/>
              </a:ext>
            </a:extLst>
          </p:cNvPr>
          <p:cNvSpPr txBox="1"/>
          <p:nvPr/>
        </p:nvSpPr>
        <p:spPr>
          <a:xfrm>
            <a:off x="3217786" y="2312217"/>
            <a:ext cx="2883458" cy="523220"/>
          </a:xfrm>
          <a:prstGeom prst="rect">
            <a:avLst/>
          </a:prstGeom>
          <a:noFill/>
        </p:spPr>
        <p:txBody>
          <a:bodyPr wrap="square" rtlCol="0">
            <a:spAutoFit/>
          </a:bodyPr>
          <a:lstStyle/>
          <a:p>
            <a:r>
              <a:rPr lang="en-GB" sz="1400" dirty="0">
                <a:latin typeface="Raleway" pitchFamily="2" charset="0"/>
              </a:rPr>
              <a:t>5 Only ‘vaccinated’ people are not infected</a:t>
            </a:r>
          </a:p>
        </p:txBody>
      </p:sp>
      <p:sp>
        <p:nvSpPr>
          <p:cNvPr id="19" name="TextBox 18">
            <a:extLst>
              <a:ext uri="{FF2B5EF4-FFF2-40B4-BE49-F238E27FC236}">
                <a16:creationId xmlns:a16="http://schemas.microsoft.com/office/drawing/2014/main" id="{AF38C452-B9EB-4920-AEDE-0854ADEC5AFE}"/>
              </a:ext>
            </a:extLst>
          </p:cNvPr>
          <p:cNvSpPr txBox="1"/>
          <p:nvPr/>
        </p:nvSpPr>
        <p:spPr>
          <a:xfrm>
            <a:off x="3198910" y="2898978"/>
            <a:ext cx="2883458" cy="738664"/>
          </a:xfrm>
          <a:prstGeom prst="rect">
            <a:avLst/>
          </a:prstGeom>
          <a:noFill/>
        </p:spPr>
        <p:txBody>
          <a:bodyPr wrap="square" rtlCol="0">
            <a:spAutoFit/>
          </a:bodyPr>
          <a:lstStyle/>
          <a:p>
            <a:r>
              <a:rPr lang="en-GB" sz="1400" dirty="0">
                <a:latin typeface="Raleway" pitchFamily="2" charset="0"/>
              </a:rPr>
              <a:t>6 Continue the game by holding blue recovering cards to mark day 2</a:t>
            </a:r>
          </a:p>
        </p:txBody>
      </p:sp>
      <p:sp>
        <p:nvSpPr>
          <p:cNvPr id="20" name="TextBox 19">
            <a:extLst>
              <a:ext uri="{FF2B5EF4-FFF2-40B4-BE49-F238E27FC236}">
                <a16:creationId xmlns:a16="http://schemas.microsoft.com/office/drawing/2014/main" id="{ACCED7BE-134B-4D43-856E-EE3AB8D43291}"/>
              </a:ext>
            </a:extLst>
          </p:cNvPr>
          <p:cNvSpPr txBox="1"/>
          <p:nvPr/>
        </p:nvSpPr>
        <p:spPr>
          <a:xfrm>
            <a:off x="3195263" y="3620484"/>
            <a:ext cx="2883458" cy="738664"/>
          </a:xfrm>
          <a:prstGeom prst="rect">
            <a:avLst/>
          </a:prstGeom>
          <a:noFill/>
        </p:spPr>
        <p:txBody>
          <a:bodyPr wrap="square" rtlCol="0">
            <a:spAutoFit/>
          </a:bodyPr>
          <a:lstStyle/>
          <a:p>
            <a:r>
              <a:rPr lang="en-GB" sz="1400" dirty="0">
                <a:latin typeface="Raleway" pitchFamily="2" charset="0"/>
              </a:rPr>
              <a:t>7 Now, repeat the game with 50% and 75% vaccinated. What do you notice? </a:t>
            </a:r>
          </a:p>
        </p:txBody>
      </p:sp>
      <p:sp>
        <p:nvSpPr>
          <p:cNvPr id="11" name="Text Placeholder 2">
            <a:extLst>
              <a:ext uri="{FF2B5EF4-FFF2-40B4-BE49-F238E27FC236}">
                <a16:creationId xmlns:a16="http://schemas.microsoft.com/office/drawing/2014/main" id="{81867837-A993-4929-90F5-94575E0D5992}"/>
              </a:ext>
            </a:extLst>
          </p:cNvPr>
          <p:cNvSpPr>
            <a:spLocks noGrp="1"/>
          </p:cNvSpPr>
          <p:nvPr>
            <p:ph type="body" idx="1"/>
          </p:nvPr>
        </p:nvSpPr>
        <p:spPr>
          <a:xfrm>
            <a:off x="289210" y="5237909"/>
            <a:ext cx="6027938" cy="1001129"/>
          </a:xfrm>
        </p:spPr>
        <p:txBody>
          <a:bodyPr>
            <a:normAutofit fontScale="70000" lnSpcReduction="20000"/>
          </a:bodyPr>
          <a:lstStyle/>
          <a:p>
            <a:r>
              <a:rPr lang="en-GB" dirty="0">
                <a:latin typeface="Raleway" pitchFamily="2" charset="0"/>
              </a:rPr>
              <a:t>In this lesson, students will take part in a simulation to see</a:t>
            </a:r>
          </a:p>
          <a:p>
            <a:r>
              <a:rPr lang="en-GB" dirty="0">
                <a:latin typeface="Raleway" pitchFamily="2" charset="0"/>
              </a:rPr>
              <a:t>how vaccines are used to prevent the spread of infections</a:t>
            </a:r>
          </a:p>
          <a:p>
            <a:r>
              <a:rPr lang="en-GB" dirty="0">
                <a:latin typeface="Raleway" pitchFamily="2" charset="0"/>
              </a:rPr>
              <a:t>and discover the significance of herd immunity.</a:t>
            </a:r>
          </a:p>
        </p:txBody>
      </p:sp>
      <p:sp>
        <p:nvSpPr>
          <p:cNvPr id="4" name="Footer Placeholder 3">
            <a:extLst>
              <a:ext uri="{FF2B5EF4-FFF2-40B4-BE49-F238E27FC236}">
                <a16:creationId xmlns:a16="http://schemas.microsoft.com/office/drawing/2014/main" id="{9398CF7F-9CAE-4415-904D-E9B54A013B1D}"/>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287042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76624-1ACE-433D-9738-1391E1CC80F3}"/>
              </a:ext>
            </a:extLst>
          </p:cNvPr>
          <p:cNvSpPr>
            <a:spLocks noGrp="1"/>
          </p:cNvSpPr>
          <p:nvPr>
            <p:ph type="title"/>
          </p:nvPr>
        </p:nvSpPr>
        <p:spPr>
          <a:xfrm>
            <a:off x="316941" y="-1850082"/>
            <a:ext cx="7886700" cy="2852737"/>
          </a:xfrm>
        </p:spPr>
        <p:txBody>
          <a:bodyPr/>
          <a:lstStyle/>
          <a:p>
            <a:pPr rtl="0" eaLnBrk="1" latinLnBrk="0" hangingPunct="1"/>
            <a:r>
              <a:rPr lang="en-GB" sz="4000" kern="1200" dirty="0">
                <a:effectLst/>
                <a:latin typeface="Raleway" pitchFamily="2" charset="0"/>
                <a:ea typeface="+mn-ea"/>
                <a:cs typeface="+mn-cs"/>
              </a:rPr>
              <a:t>KS4 - Vaccinations</a:t>
            </a:r>
            <a:endParaRPr lang="en-GB" dirty="0">
              <a:latin typeface="Raleway" pitchFamily="2" charset="0"/>
            </a:endParaRPr>
          </a:p>
        </p:txBody>
      </p:sp>
      <p:pic>
        <p:nvPicPr>
          <p:cNvPr id="14" name="Picture 13">
            <a:extLst>
              <a:ext uri="{FF2B5EF4-FFF2-40B4-BE49-F238E27FC236}">
                <a16:creationId xmlns:a16="http://schemas.microsoft.com/office/drawing/2014/main" id="{C3F7CF49-5884-4170-A342-29B855BC8BF6}"/>
              </a:ext>
              <a:ext uri="{C183D7F6-B498-43B3-948B-1728B52AA6E4}">
                <adec:decorative xmlns:adec="http://schemas.microsoft.com/office/drawing/2017/decorative" val="1"/>
              </a:ext>
            </a:extLst>
          </p:cNvPr>
          <p:cNvPicPr>
            <a:picLocks noChangeAspect="1"/>
          </p:cNvPicPr>
          <p:nvPr/>
        </p:nvPicPr>
        <p:blipFill rotWithShape="1">
          <a:blip r:embed="rId3"/>
          <a:srcRect b="34103"/>
          <a:stretch/>
        </p:blipFill>
        <p:spPr>
          <a:xfrm>
            <a:off x="131736" y="1641452"/>
            <a:ext cx="6570000" cy="2504359"/>
          </a:xfrm>
          <a:prstGeom prst="rect">
            <a:avLst/>
          </a:prstGeom>
        </p:spPr>
      </p:pic>
      <p:sp>
        <p:nvSpPr>
          <p:cNvPr id="23" name="TextBox 22">
            <a:extLst>
              <a:ext uri="{FF2B5EF4-FFF2-40B4-BE49-F238E27FC236}">
                <a16:creationId xmlns:a16="http://schemas.microsoft.com/office/drawing/2014/main" id="{BE744B32-5AA0-4EBC-B79F-7674F4B617CB}"/>
              </a:ext>
            </a:extLst>
          </p:cNvPr>
          <p:cNvSpPr txBox="1"/>
          <p:nvPr/>
        </p:nvSpPr>
        <p:spPr>
          <a:xfrm>
            <a:off x="182780" y="1281094"/>
            <a:ext cx="5760823" cy="461665"/>
          </a:xfrm>
          <a:prstGeom prst="rect">
            <a:avLst/>
          </a:prstGeom>
          <a:noFill/>
        </p:spPr>
        <p:txBody>
          <a:bodyPr wrap="square" rtlCol="0">
            <a:spAutoFit/>
          </a:bodyPr>
          <a:lstStyle/>
          <a:p>
            <a:r>
              <a:rPr lang="en-GB" sz="2400" dirty="0">
                <a:solidFill>
                  <a:schemeClr val="bg1"/>
                </a:solidFill>
                <a:latin typeface="Raleway" pitchFamily="2" charset="0"/>
              </a:rPr>
              <a:t>Main Activity: Debate Kit</a:t>
            </a:r>
          </a:p>
        </p:txBody>
      </p:sp>
      <p:sp>
        <p:nvSpPr>
          <p:cNvPr id="15" name="TextBox 14">
            <a:extLst>
              <a:ext uri="{FF2B5EF4-FFF2-40B4-BE49-F238E27FC236}">
                <a16:creationId xmlns:a16="http://schemas.microsoft.com/office/drawing/2014/main" id="{8546608B-2299-4394-B91B-A90167566E18}"/>
              </a:ext>
            </a:extLst>
          </p:cNvPr>
          <p:cNvSpPr txBox="1"/>
          <p:nvPr/>
        </p:nvSpPr>
        <p:spPr>
          <a:xfrm>
            <a:off x="316941" y="1889833"/>
            <a:ext cx="2883457" cy="738664"/>
          </a:xfrm>
          <a:prstGeom prst="rect">
            <a:avLst/>
          </a:prstGeom>
          <a:noFill/>
        </p:spPr>
        <p:txBody>
          <a:bodyPr wrap="square" rtlCol="0">
            <a:spAutoFit/>
          </a:bodyPr>
          <a:lstStyle/>
          <a:p>
            <a:r>
              <a:rPr lang="en-GB" sz="1400" dirty="0">
                <a:latin typeface="Raleway" pitchFamily="2" charset="0"/>
              </a:rPr>
              <a:t>1 Break into a maximum of 8 groups. Your teacher will assign each group a character card. </a:t>
            </a:r>
          </a:p>
        </p:txBody>
      </p:sp>
      <p:sp>
        <p:nvSpPr>
          <p:cNvPr id="19" name="TextBox 18">
            <a:extLst>
              <a:ext uri="{FF2B5EF4-FFF2-40B4-BE49-F238E27FC236}">
                <a16:creationId xmlns:a16="http://schemas.microsoft.com/office/drawing/2014/main" id="{3AA1C994-F9CE-4EDF-8AD3-D3E3F04F9E3A}"/>
              </a:ext>
            </a:extLst>
          </p:cNvPr>
          <p:cNvSpPr txBox="1"/>
          <p:nvPr/>
        </p:nvSpPr>
        <p:spPr>
          <a:xfrm>
            <a:off x="3415224" y="1894299"/>
            <a:ext cx="2667144" cy="954107"/>
          </a:xfrm>
          <a:prstGeom prst="rect">
            <a:avLst/>
          </a:prstGeom>
          <a:noFill/>
        </p:spPr>
        <p:txBody>
          <a:bodyPr wrap="square" rtlCol="0">
            <a:spAutoFit/>
          </a:bodyPr>
          <a:lstStyle/>
          <a:p>
            <a:r>
              <a:rPr lang="en-GB" sz="1400" dirty="0">
                <a:latin typeface="Raleway" pitchFamily="2" charset="0"/>
              </a:rPr>
              <a:t>2 Choose one person from your group to read aloud the character’s opinions to the rest of the class</a:t>
            </a:r>
          </a:p>
        </p:txBody>
      </p:sp>
      <p:sp>
        <p:nvSpPr>
          <p:cNvPr id="17" name="TextBox 16">
            <a:extLst>
              <a:ext uri="{FF2B5EF4-FFF2-40B4-BE49-F238E27FC236}">
                <a16:creationId xmlns:a16="http://schemas.microsoft.com/office/drawing/2014/main" id="{C451BBB2-0F80-40E6-B0B8-8D1E666C2046}"/>
              </a:ext>
            </a:extLst>
          </p:cNvPr>
          <p:cNvSpPr txBox="1"/>
          <p:nvPr/>
        </p:nvSpPr>
        <p:spPr>
          <a:xfrm>
            <a:off x="400052" y="2692033"/>
            <a:ext cx="1473978" cy="954107"/>
          </a:xfrm>
          <a:prstGeom prst="rect">
            <a:avLst/>
          </a:prstGeom>
          <a:noFill/>
        </p:spPr>
        <p:txBody>
          <a:bodyPr wrap="square" rtlCol="0">
            <a:spAutoFit/>
          </a:bodyPr>
          <a:lstStyle/>
          <a:p>
            <a:r>
              <a:rPr lang="en-GB" sz="1400" dirty="0">
                <a:latin typeface="Raleway" pitchFamily="2" charset="0"/>
              </a:rPr>
              <a:t>3 As a class, discuss the opinions of the characters</a:t>
            </a:r>
          </a:p>
        </p:txBody>
      </p:sp>
      <p:sp>
        <p:nvSpPr>
          <p:cNvPr id="18" name="TextBox 17">
            <a:extLst>
              <a:ext uri="{FF2B5EF4-FFF2-40B4-BE49-F238E27FC236}">
                <a16:creationId xmlns:a16="http://schemas.microsoft.com/office/drawing/2014/main" id="{A788D343-8B19-41FC-8D31-42B01BC889DE}"/>
              </a:ext>
            </a:extLst>
          </p:cNvPr>
          <p:cNvSpPr txBox="1"/>
          <p:nvPr/>
        </p:nvSpPr>
        <p:spPr>
          <a:xfrm>
            <a:off x="1969228" y="2861695"/>
            <a:ext cx="2352180" cy="954107"/>
          </a:xfrm>
          <a:prstGeom prst="rect">
            <a:avLst/>
          </a:prstGeom>
          <a:noFill/>
        </p:spPr>
        <p:txBody>
          <a:bodyPr wrap="square" rtlCol="0">
            <a:spAutoFit/>
          </a:bodyPr>
          <a:lstStyle/>
          <a:p>
            <a:r>
              <a:rPr lang="en-GB" sz="1400" dirty="0">
                <a:latin typeface="Raleway" pitchFamily="2" charset="0"/>
              </a:rPr>
              <a:t>4 Now, choose a person from the group to read aloud the fact from the character cards</a:t>
            </a:r>
          </a:p>
        </p:txBody>
      </p:sp>
      <p:sp>
        <p:nvSpPr>
          <p:cNvPr id="16" name="TextBox 15">
            <a:extLst>
              <a:ext uri="{FF2B5EF4-FFF2-40B4-BE49-F238E27FC236}">
                <a16:creationId xmlns:a16="http://schemas.microsoft.com/office/drawing/2014/main" id="{337B62A7-1BBB-41B7-B0CA-5FCC889E36CE}"/>
              </a:ext>
            </a:extLst>
          </p:cNvPr>
          <p:cNvSpPr txBox="1"/>
          <p:nvPr/>
        </p:nvSpPr>
        <p:spPr>
          <a:xfrm>
            <a:off x="4652045" y="2769556"/>
            <a:ext cx="1759751" cy="738664"/>
          </a:xfrm>
          <a:prstGeom prst="rect">
            <a:avLst/>
          </a:prstGeom>
          <a:noFill/>
        </p:spPr>
        <p:txBody>
          <a:bodyPr wrap="square" rtlCol="0">
            <a:spAutoFit/>
          </a:bodyPr>
          <a:lstStyle/>
          <a:p>
            <a:r>
              <a:rPr lang="en-GB" sz="1400" dirty="0">
                <a:latin typeface="Raleway" pitchFamily="2" charset="0"/>
              </a:rPr>
              <a:t>5 Discuss as a class. Have your views changed? </a:t>
            </a:r>
          </a:p>
        </p:txBody>
      </p:sp>
      <p:pic>
        <p:nvPicPr>
          <p:cNvPr id="20" name="Picture 19">
            <a:extLst>
              <a:ext uri="{FF2B5EF4-FFF2-40B4-BE49-F238E27FC236}">
                <a16:creationId xmlns:a16="http://schemas.microsoft.com/office/drawing/2014/main" id="{AD28A118-4206-421B-8BC3-34ED2BA15B12}"/>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625885" y="2438805"/>
            <a:ext cx="1928708" cy="2761744"/>
          </a:xfrm>
          <a:prstGeom prst="rect">
            <a:avLst/>
          </a:prstGeom>
        </p:spPr>
      </p:pic>
      <p:pic>
        <p:nvPicPr>
          <p:cNvPr id="21" name="Picture 20">
            <a:extLst>
              <a:ext uri="{FF2B5EF4-FFF2-40B4-BE49-F238E27FC236}">
                <a16:creationId xmlns:a16="http://schemas.microsoft.com/office/drawing/2014/main" id="{A22728D7-DE84-4E52-8C9C-172490D05F1D}"/>
              </a:ext>
              <a:ext uri="{C183D7F6-B498-43B3-948B-1728B52AA6E4}">
                <adec:decorative xmlns:adec="http://schemas.microsoft.com/office/drawing/2017/decorative" val="1"/>
              </a:ext>
            </a:extLst>
          </p:cNvPr>
          <p:cNvPicPr>
            <a:picLocks noChangeAspect="1"/>
          </p:cNvPicPr>
          <p:nvPr/>
        </p:nvPicPr>
        <p:blipFill rotWithShape="1">
          <a:blip r:embed="rId5"/>
          <a:srcRect l="4209" t="72740" r="6577"/>
          <a:stretch/>
        </p:blipFill>
        <p:spPr>
          <a:xfrm>
            <a:off x="479139" y="4106853"/>
            <a:ext cx="5332357" cy="1067899"/>
          </a:xfrm>
          <a:prstGeom prst="rect">
            <a:avLst/>
          </a:prstGeom>
        </p:spPr>
      </p:pic>
      <p:sp>
        <p:nvSpPr>
          <p:cNvPr id="22" name="Text Placeholder 2">
            <a:extLst>
              <a:ext uri="{FF2B5EF4-FFF2-40B4-BE49-F238E27FC236}">
                <a16:creationId xmlns:a16="http://schemas.microsoft.com/office/drawing/2014/main" id="{22CE13E6-2C5F-4797-A077-C04F1F6002C9}"/>
              </a:ext>
            </a:extLst>
          </p:cNvPr>
          <p:cNvSpPr>
            <a:spLocks noGrp="1"/>
          </p:cNvSpPr>
          <p:nvPr>
            <p:ph type="body" idx="1"/>
          </p:nvPr>
        </p:nvSpPr>
        <p:spPr>
          <a:xfrm>
            <a:off x="289209" y="5278975"/>
            <a:ext cx="8265384" cy="1001129"/>
          </a:xfrm>
        </p:spPr>
        <p:txBody>
          <a:bodyPr>
            <a:normAutofit lnSpcReduction="10000"/>
          </a:bodyPr>
          <a:lstStyle/>
          <a:p>
            <a:r>
              <a:rPr lang="en-GB" sz="1800" dirty="0">
                <a:latin typeface="Raleway" pitchFamily="2" charset="0"/>
              </a:rPr>
              <a:t>This lesson includes a detailed presentation and animations showing how the body fights harmful microbes daily. Students will take part in an in-depth discussion about vaccinations, including busting some common vaccine misconceptions. </a:t>
            </a:r>
          </a:p>
        </p:txBody>
      </p:sp>
      <p:sp>
        <p:nvSpPr>
          <p:cNvPr id="4" name="Footer Placeholder 3">
            <a:extLst>
              <a:ext uri="{FF2B5EF4-FFF2-40B4-BE49-F238E27FC236}">
                <a16:creationId xmlns:a16="http://schemas.microsoft.com/office/drawing/2014/main" id="{9CB964ED-25A1-4A61-A5A0-D88EE0598C2E}"/>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24877512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A5A6B-E164-4760-93AC-83739C7CE8AD}"/>
              </a:ext>
            </a:extLst>
          </p:cNvPr>
          <p:cNvSpPr>
            <a:spLocks noGrp="1"/>
          </p:cNvSpPr>
          <p:nvPr>
            <p:ph type="title"/>
          </p:nvPr>
        </p:nvSpPr>
        <p:spPr>
          <a:xfrm>
            <a:off x="204252" y="-1817761"/>
            <a:ext cx="7886700" cy="2852737"/>
          </a:xfrm>
        </p:spPr>
        <p:txBody>
          <a:bodyPr/>
          <a:lstStyle/>
          <a:p>
            <a:pPr rtl="0" eaLnBrk="1" latinLnBrk="0" hangingPunct="1"/>
            <a:r>
              <a:rPr lang="en-GB" sz="4000" kern="1200" dirty="0">
                <a:effectLst/>
                <a:latin typeface="Raleway" pitchFamily="2" charset="0"/>
                <a:ea typeface="+mn-ea"/>
                <a:cs typeface="+mn-cs"/>
              </a:rPr>
              <a:t>Demo: KS3 – Vaccinations</a:t>
            </a:r>
            <a:endParaRPr lang="en-GB" dirty="0">
              <a:latin typeface="Raleway" pitchFamily="2" charset="0"/>
            </a:endParaRPr>
          </a:p>
        </p:txBody>
      </p:sp>
      <p:sp>
        <p:nvSpPr>
          <p:cNvPr id="8" name="Star: 5 Points 7">
            <a:extLst>
              <a:ext uri="{FF2B5EF4-FFF2-40B4-BE49-F238E27FC236}">
                <a16:creationId xmlns:a16="http://schemas.microsoft.com/office/drawing/2014/main" id="{BC53FA67-66A0-4C69-8ED7-02E3E81025E8}"/>
              </a:ext>
              <a:ext uri="{C183D7F6-B498-43B3-948B-1728B52AA6E4}">
                <adec:decorative xmlns:adec="http://schemas.microsoft.com/office/drawing/2017/decorative" val="1"/>
              </a:ext>
            </a:extLst>
          </p:cNvPr>
          <p:cNvSpPr/>
          <p:nvPr/>
        </p:nvSpPr>
        <p:spPr>
          <a:xfrm>
            <a:off x="8398043" y="126089"/>
            <a:ext cx="549190" cy="49955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aleway" pitchFamily="2" charset="0"/>
            </a:endParaRPr>
          </a:p>
        </p:txBody>
      </p:sp>
      <p:pic>
        <p:nvPicPr>
          <p:cNvPr id="9" name="Picture 8">
            <a:extLst>
              <a:ext uri="{FF2B5EF4-FFF2-40B4-BE49-F238E27FC236}">
                <a16:creationId xmlns:a16="http://schemas.microsoft.com/office/drawing/2014/main" id="{E3D5A5E5-B908-4B52-98FA-26046005BD9A}"/>
              </a:ext>
              <a:ext uri="{C183D7F6-B498-43B3-948B-1728B52AA6E4}">
                <adec:decorative xmlns:adec="http://schemas.microsoft.com/office/drawing/2017/decorative" val="1"/>
              </a:ext>
            </a:extLst>
          </p:cNvPr>
          <p:cNvPicPr>
            <a:picLocks noChangeAspect="1"/>
          </p:cNvPicPr>
          <p:nvPr/>
        </p:nvPicPr>
        <p:blipFill rotWithShape="1">
          <a:blip r:embed="rId3"/>
          <a:srcRect b="22664"/>
          <a:stretch/>
        </p:blipFill>
        <p:spPr>
          <a:xfrm>
            <a:off x="39568" y="1708303"/>
            <a:ext cx="4206088" cy="2041750"/>
          </a:xfrm>
          <a:prstGeom prst="rect">
            <a:avLst/>
          </a:prstGeom>
        </p:spPr>
      </p:pic>
      <p:sp>
        <p:nvSpPr>
          <p:cNvPr id="10" name="TextBox 9">
            <a:extLst>
              <a:ext uri="{FF2B5EF4-FFF2-40B4-BE49-F238E27FC236}">
                <a16:creationId xmlns:a16="http://schemas.microsoft.com/office/drawing/2014/main" id="{98E9AB5C-BB30-4119-B397-3DFF03A78EDA}"/>
              </a:ext>
            </a:extLst>
          </p:cNvPr>
          <p:cNvSpPr txBox="1"/>
          <p:nvPr/>
        </p:nvSpPr>
        <p:spPr>
          <a:xfrm>
            <a:off x="-37355" y="1167635"/>
            <a:ext cx="4595524" cy="461665"/>
          </a:xfrm>
          <a:prstGeom prst="rect">
            <a:avLst/>
          </a:prstGeom>
          <a:noFill/>
        </p:spPr>
        <p:txBody>
          <a:bodyPr wrap="square" rtlCol="0">
            <a:spAutoFit/>
          </a:bodyPr>
          <a:lstStyle/>
          <a:p>
            <a:r>
              <a:rPr lang="en-GB" sz="2400" dirty="0">
                <a:solidFill>
                  <a:schemeClr val="bg1"/>
                </a:solidFill>
                <a:latin typeface="Raleway" pitchFamily="2" charset="0"/>
              </a:rPr>
              <a:t>Main Activity: Herd Immunity</a:t>
            </a:r>
          </a:p>
        </p:txBody>
      </p:sp>
      <p:sp>
        <p:nvSpPr>
          <p:cNvPr id="12" name="TextBox 11">
            <a:extLst>
              <a:ext uri="{FF2B5EF4-FFF2-40B4-BE49-F238E27FC236}">
                <a16:creationId xmlns:a16="http://schemas.microsoft.com/office/drawing/2014/main" id="{0C01434F-C418-4920-A0E0-04784BC28EFA}"/>
              </a:ext>
            </a:extLst>
          </p:cNvPr>
          <p:cNvSpPr txBox="1"/>
          <p:nvPr/>
        </p:nvSpPr>
        <p:spPr>
          <a:xfrm>
            <a:off x="39568" y="1759127"/>
            <a:ext cx="2095143" cy="784830"/>
          </a:xfrm>
          <a:prstGeom prst="rect">
            <a:avLst/>
          </a:prstGeom>
          <a:noFill/>
        </p:spPr>
        <p:txBody>
          <a:bodyPr wrap="square" rtlCol="0">
            <a:spAutoFit/>
          </a:bodyPr>
          <a:lstStyle/>
          <a:p>
            <a:r>
              <a:rPr lang="en-GB" sz="900" dirty="0">
                <a:latin typeface="Raleway" pitchFamily="2" charset="0"/>
              </a:rPr>
              <a:t>1 Make sure everyone has a red, white, blue, and yellow card. For every 10 people, give 3 an additional yellow card, and 7 an additional purple card. </a:t>
            </a:r>
          </a:p>
        </p:txBody>
      </p:sp>
      <p:sp>
        <p:nvSpPr>
          <p:cNvPr id="15" name="TextBox 14">
            <a:extLst>
              <a:ext uri="{FF2B5EF4-FFF2-40B4-BE49-F238E27FC236}">
                <a16:creationId xmlns:a16="http://schemas.microsoft.com/office/drawing/2014/main" id="{129B75F4-AE4B-439F-A1EA-E00662018402}"/>
              </a:ext>
            </a:extLst>
          </p:cNvPr>
          <p:cNvSpPr txBox="1"/>
          <p:nvPr/>
        </p:nvSpPr>
        <p:spPr>
          <a:xfrm>
            <a:off x="76323" y="2509104"/>
            <a:ext cx="1810759" cy="507831"/>
          </a:xfrm>
          <a:prstGeom prst="rect">
            <a:avLst/>
          </a:prstGeom>
          <a:noFill/>
        </p:spPr>
        <p:txBody>
          <a:bodyPr wrap="square" rtlCol="0">
            <a:spAutoFit/>
          </a:bodyPr>
          <a:lstStyle/>
          <a:p>
            <a:r>
              <a:rPr lang="en-GB" sz="900" dirty="0">
                <a:latin typeface="Raleway" pitchFamily="2" charset="0"/>
              </a:rPr>
              <a:t>2 Choose someone in the middle of the room and ask them to raise their red card</a:t>
            </a:r>
          </a:p>
        </p:txBody>
      </p:sp>
      <p:sp>
        <p:nvSpPr>
          <p:cNvPr id="23" name="TextBox 22">
            <a:extLst>
              <a:ext uri="{FF2B5EF4-FFF2-40B4-BE49-F238E27FC236}">
                <a16:creationId xmlns:a16="http://schemas.microsoft.com/office/drawing/2014/main" id="{E209052F-DD97-4330-851F-02525091EBAE}"/>
              </a:ext>
            </a:extLst>
          </p:cNvPr>
          <p:cNvSpPr txBox="1"/>
          <p:nvPr/>
        </p:nvSpPr>
        <p:spPr>
          <a:xfrm>
            <a:off x="109503" y="2952676"/>
            <a:ext cx="1777580" cy="646331"/>
          </a:xfrm>
          <a:prstGeom prst="rect">
            <a:avLst/>
          </a:prstGeom>
          <a:noFill/>
        </p:spPr>
        <p:txBody>
          <a:bodyPr wrap="square" rtlCol="0">
            <a:spAutoFit/>
          </a:bodyPr>
          <a:lstStyle/>
          <a:p>
            <a:r>
              <a:rPr lang="en-GB" sz="900" dirty="0">
                <a:latin typeface="Raleway" pitchFamily="2" charset="0"/>
              </a:rPr>
              <a:t>3 Anyone with a red card should touch someone else. If that person has a yellow card, they do nothing; if they have a</a:t>
            </a:r>
          </a:p>
        </p:txBody>
      </p:sp>
      <p:sp>
        <p:nvSpPr>
          <p:cNvPr id="17" name="TextBox 16">
            <a:extLst>
              <a:ext uri="{FF2B5EF4-FFF2-40B4-BE49-F238E27FC236}">
                <a16:creationId xmlns:a16="http://schemas.microsoft.com/office/drawing/2014/main" id="{0D718AA8-E43B-4696-B7FE-E363B1CB5C72}"/>
              </a:ext>
            </a:extLst>
          </p:cNvPr>
          <p:cNvSpPr txBox="1"/>
          <p:nvPr/>
        </p:nvSpPr>
        <p:spPr>
          <a:xfrm>
            <a:off x="1923837" y="1698458"/>
            <a:ext cx="2287970" cy="230832"/>
          </a:xfrm>
          <a:prstGeom prst="rect">
            <a:avLst/>
          </a:prstGeom>
          <a:noFill/>
        </p:spPr>
        <p:txBody>
          <a:bodyPr wrap="square" rtlCol="0">
            <a:spAutoFit/>
          </a:bodyPr>
          <a:lstStyle/>
          <a:p>
            <a:r>
              <a:rPr lang="en-GB" sz="900" dirty="0">
                <a:latin typeface="Raleway" pitchFamily="2" charset="0"/>
              </a:rPr>
              <a:t>purple card they hold up their red card.</a:t>
            </a:r>
          </a:p>
        </p:txBody>
      </p:sp>
      <p:sp>
        <p:nvSpPr>
          <p:cNvPr id="18" name="TextBox 17">
            <a:extLst>
              <a:ext uri="{FF2B5EF4-FFF2-40B4-BE49-F238E27FC236}">
                <a16:creationId xmlns:a16="http://schemas.microsoft.com/office/drawing/2014/main" id="{C88C20E9-3A9A-4D09-96BB-1E02E45922FA}"/>
              </a:ext>
            </a:extLst>
          </p:cNvPr>
          <p:cNvSpPr txBox="1"/>
          <p:nvPr/>
        </p:nvSpPr>
        <p:spPr>
          <a:xfrm>
            <a:off x="1923837" y="1870092"/>
            <a:ext cx="2287970" cy="507831"/>
          </a:xfrm>
          <a:prstGeom prst="rect">
            <a:avLst/>
          </a:prstGeom>
          <a:noFill/>
        </p:spPr>
        <p:txBody>
          <a:bodyPr wrap="square" rtlCol="0">
            <a:spAutoFit/>
          </a:bodyPr>
          <a:lstStyle/>
          <a:p>
            <a:r>
              <a:rPr lang="en-GB" sz="900" dirty="0">
                <a:latin typeface="Raleway" pitchFamily="2" charset="0"/>
              </a:rPr>
              <a:t>4 Once someone with a red card has infected two people, swap from a red to a blue card. </a:t>
            </a:r>
          </a:p>
        </p:txBody>
      </p:sp>
      <p:sp>
        <p:nvSpPr>
          <p:cNvPr id="19" name="TextBox 18">
            <a:extLst>
              <a:ext uri="{FF2B5EF4-FFF2-40B4-BE49-F238E27FC236}">
                <a16:creationId xmlns:a16="http://schemas.microsoft.com/office/drawing/2014/main" id="{AF38C452-B9EB-4920-AEDE-0854ADEC5AFE}"/>
              </a:ext>
            </a:extLst>
          </p:cNvPr>
          <p:cNvSpPr txBox="1"/>
          <p:nvPr/>
        </p:nvSpPr>
        <p:spPr>
          <a:xfrm>
            <a:off x="1899414" y="2317967"/>
            <a:ext cx="2141620" cy="646331"/>
          </a:xfrm>
          <a:prstGeom prst="rect">
            <a:avLst/>
          </a:prstGeom>
          <a:noFill/>
        </p:spPr>
        <p:txBody>
          <a:bodyPr wrap="square" rtlCol="0">
            <a:spAutoFit/>
          </a:bodyPr>
          <a:lstStyle/>
          <a:p>
            <a:r>
              <a:rPr lang="en-GB" sz="900" dirty="0">
                <a:latin typeface="Raleway" pitchFamily="2" charset="0"/>
              </a:rPr>
              <a:t>5 Once someone with a blue card has infected 2 people, swap from a blue to a white card. They cannot be infected again. </a:t>
            </a:r>
          </a:p>
        </p:txBody>
      </p:sp>
      <p:sp>
        <p:nvSpPr>
          <p:cNvPr id="20" name="TextBox 19">
            <a:extLst>
              <a:ext uri="{FF2B5EF4-FFF2-40B4-BE49-F238E27FC236}">
                <a16:creationId xmlns:a16="http://schemas.microsoft.com/office/drawing/2014/main" id="{ACCED7BE-134B-4D43-856E-EE3AB8D43291}"/>
              </a:ext>
            </a:extLst>
          </p:cNvPr>
          <p:cNvSpPr txBox="1"/>
          <p:nvPr/>
        </p:nvSpPr>
        <p:spPr>
          <a:xfrm>
            <a:off x="1944713" y="2936898"/>
            <a:ext cx="2174650" cy="646331"/>
          </a:xfrm>
          <a:prstGeom prst="rect">
            <a:avLst/>
          </a:prstGeom>
          <a:noFill/>
        </p:spPr>
        <p:txBody>
          <a:bodyPr wrap="square" rtlCol="0">
            <a:spAutoFit/>
          </a:bodyPr>
          <a:lstStyle/>
          <a:p>
            <a:r>
              <a:rPr lang="en-GB" sz="900" dirty="0">
                <a:latin typeface="Raleway" pitchFamily="2" charset="0"/>
              </a:rPr>
              <a:t>7 How quickly did the disease spread? Now repeat the game with 50% and 75% vaccinated. What do you notice? </a:t>
            </a:r>
          </a:p>
        </p:txBody>
      </p:sp>
      <p:sp>
        <p:nvSpPr>
          <p:cNvPr id="21" name="Text Placeholder 2">
            <a:extLst>
              <a:ext uri="{FF2B5EF4-FFF2-40B4-BE49-F238E27FC236}">
                <a16:creationId xmlns:a16="http://schemas.microsoft.com/office/drawing/2014/main" id="{D994AF58-3C78-42C5-A4BF-761BC849508C}"/>
              </a:ext>
            </a:extLst>
          </p:cNvPr>
          <p:cNvSpPr txBox="1">
            <a:spLocks/>
          </p:cNvSpPr>
          <p:nvPr/>
        </p:nvSpPr>
        <p:spPr>
          <a:xfrm>
            <a:off x="4216306" y="1236066"/>
            <a:ext cx="4941287" cy="619998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GB" sz="1500" dirty="0">
                <a:latin typeface="Raleway" pitchFamily="2" charset="0"/>
              </a:rPr>
              <a:t>1 Give everyone a red ‘infected’ card, blue ‘recovering but still infectious’ card; and white ‘immune’ card.</a:t>
            </a:r>
          </a:p>
          <a:p>
            <a:r>
              <a:rPr lang="en-GB" sz="1500" dirty="0">
                <a:latin typeface="Raleway" pitchFamily="2" charset="0"/>
              </a:rPr>
              <a:t>2. For every ten people, give seven of them the purple ‘susceptible’ card, and the other three a yellow ‘vaccinated’ card.</a:t>
            </a:r>
          </a:p>
          <a:p>
            <a:r>
              <a:rPr lang="en-GB" sz="1500" dirty="0">
                <a:latin typeface="Raleway" pitchFamily="2" charset="0"/>
              </a:rPr>
              <a:t>3. Select a person in the middle of the room to hold up their red card. Explain that they are now infected by a disease. Ask them to touch two people in their vicinity.</a:t>
            </a:r>
          </a:p>
          <a:p>
            <a:pPr lvl="1"/>
            <a:r>
              <a:rPr lang="en-GB" sz="1500" dirty="0">
                <a:solidFill>
                  <a:schemeClr val="bg1"/>
                </a:solidFill>
                <a:latin typeface="Raleway" pitchFamily="2" charset="0"/>
              </a:rPr>
              <a:t>a. If the person has a purple card, this person is now infected and must hold up a red card.</a:t>
            </a:r>
          </a:p>
          <a:p>
            <a:pPr lvl="1"/>
            <a:r>
              <a:rPr lang="en-GB" sz="1500" dirty="0">
                <a:solidFill>
                  <a:schemeClr val="bg1"/>
                </a:solidFill>
                <a:latin typeface="Raleway" pitchFamily="2" charset="0"/>
              </a:rPr>
              <a:t>b. If the person was dealt a yellow vaccinated card, they should display their yellow vaccinated card and will not transmit the infection onto anyone else.</a:t>
            </a:r>
          </a:p>
          <a:p>
            <a:r>
              <a:rPr lang="en-GB" sz="1500" dirty="0">
                <a:latin typeface="Raleway" pitchFamily="2" charset="0"/>
              </a:rPr>
              <a:t>4. Once a person with a red card has touched two people, they should switch to their blue card and touch two more people. Again, </a:t>
            </a:r>
          </a:p>
          <a:p>
            <a:pPr lvl="1"/>
            <a:r>
              <a:rPr lang="en-GB" sz="1500" dirty="0">
                <a:solidFill>
                  <a:schemeClr val="bg1"/>
                </a:solidFill>
                <a:latin typeface="Raleway" pitchFamily="2" charset="0"/>
              </a:rPr>
              <a:t>a. If the person has a purple card, this person is now infected and must hold up a red card.</a:t>
            </a:r>
          </a:p>
          <a:p>
            <a:pPr lvl="1"/>
            <a:r>
              <a:rPr lang="en-GB" sz="1500" dirty="0">
                <a:solidFill>
                  <a:schemeClr val="bg1"/>
                </a:solidFill>
                <a:latin typeface="Raleway" pitchFamily="2" charset="0"/>
              </a:rPr>
              <a:t>b. If the person was dealt a vaccinated card, they should display their yellow vaccinated card and will not transmit the infection onto anyone else.</a:t>
            </a:r>
          </a:p>
        </p:txBody>
      </p:sp>
      <p:pic>
        <p:nvPicPr>
          <p:cNvPr id="28" name="Picture 27">
            <a:extLst>
              <a:ext uri="{FF2B5EF4-FFF2-40B4-BE49-F238E27FC236}">
                <a16:creationId xmlns:a16="http://schemas.microsoft.com/office/drawing/2014/main" id="{3C6FF7CB-152B-41DE-BEC8-8CB287A1F7E1}"/>
              </a:ext>
              <a:ext uri="{C183D7F6-B498-43B3-948B-1728B52AA6E4}">
                <adec:decorative xmlns:adec="http://schemas.microsoft.com/office/drawing/2017/decorative" val="1"/>
              </a:ext>
            </a:extLst>
          </p:cNvPr>
          <p:cNvPicPr>
            <a:picLocks noChangeAspect="1"/>
          </p:cNvPicPr>
          <p:nvPr/>
        </p:nvPicPr>
        <p:blipFill rotWithShape="1">
          <a:blip r:embed="rId3"/>
          <a:srcRect l="14841" t="78579" r="71521"/>
          <a:stretch/>
        </p:blipFill>
        <p:spPr>
          <a:xfrm>
            <a:off x="109503" y="3811126"/>
            <a:ext cx="803592" cy="715816"/>
          </a:xfrm>
          <a:prstGeom prst="rect">
            <a:avLst/>
          </a:prstGeom>
        </p:spPr>
      </p:pic>
      <p:pic>
        <p:nvPicPr>
          <p:cNvPr id="29" name="Picture 28">
            <a:extLst>
              <a:ext uri="{FF2B5EF4-FFF2-40B4-BE49-F238E27FC236}">
                <a16:creationId xmlns:a16="http://schemas.microsoft.com/office/drawing/2014/main" id="{758B8360-399B-4411-A7BC-94B645036717}"/>
              </a:ext>
              <a:ext uri="{C183D7F6-B498-43B3-948B-1728B52AA6E4}">
                <adec:decorative xmlns:adec="http://schemas.microsoft.com/office/drawing/2017/decorative" val="1"/>
              </a:ext>
            </a:extLst>
          </p:cNvPr>
          <p:cNvPicPr>
            <a:picLocks noChangeAspect="1"/>
          </p:cNvPicPr>
          <p:nvPr/>
        </p:nvPicPr>
        <p:blipFill rotWithShape="1">
          <a:blip r:embed="rId3"/>
          <a:srcRect l="27878" t="78232" r="58994" b="347"/>
          <a:stretch/>
        </p:blipFill>
        <p:spPr>
          <a:xfrm>
            <a:off x="902894" y="3801872"/>
            <a:ext cx="773530" cy="715817"/>
          </a:xfrm>
          <a:prstGeom prst="rect">
            <a:avLst/>
          </a:prstGeom>
        </p:spPr>
      </p:pic>
      <p:pic>
        <p:nvPicPr>
          <p:cNvPr id="30" name="Picture 29">
            <a:extLst>
              <a:ext uri="{FF2B5EF4-FFF2-40B4-BE49-F238E27FC236}">
                <a16:creationId xmlns:a16="http://schemas.microsoft.com/office/drawing/2014/main" id="{40D604E0-1BBD-4540-97C8-E40EE28DF943}"/>
              </a:ext>
              <a:ext uri="{C183D7F6-B498-43B3-948B-1728B52AA6E4}">
                <adec:decorative xmlns:adec="http://schemas.microsoft.com/office/drawing/2017/decorative" val="1"/>
              </a:ext>
            </a:extLst>
          </p:cNvPr>
          <p:cNvPicPr>
            <a:picLocks noChangeAspect="1"/>
          </p:cNvPicPr>
          <p:nvPr/>
        </p:nvPicPr>
        <p:blipFill rotWithShape="1">
          <a:blip r:embed="rId3"/>
          <a:srcRect l="40526" t="78598" r="45836" b="-19"/>
          <a:stretch/>
        </p:blipFill>
        <p:spPr>
          <a:xfrm>
            <a:off x="1682771" y="3828305"/>
            <a:ext cx="803592" cy="715816"/>
          </a:xfrm>
          <a:prstGeom prst="rect">
            <a:avLst/>
          </a:prstGeom>
        </p:spPr>
      </p:pic>
      <p:pic>
        <p:nvPicPr>
          <p:cNvPr id="31" name="Picture 30">
            <a:extLst>
              <a:ext uri="{FF2B5EF4-FFF2-40B4-BE49-F238E27FC236}">
                <a16:creationId xmlns:a16="http://schemas.microsoft.com/office/drawing/2014/main" id="{C3AEC950-6E5A-4894-90D4-FF7661C77E28}"/>
              </a:ext>
              <a:ext uri="{C183D7F6-B498-43B3-948B-1728B52AA6E4}">
                <adec:decorative xmlns:adec="http://schemas.microsoft.com/office/drawing/2017/decorative" val="1"/>
              </a:ext>
            </a:extLst>
          </p:cNvPr>
          <p:cNvPicPr>
            <a:picLocks noChangeAspect="1"/>
          </p:cNvPicPr>
          <p:nvPr/>
        </p:nvPicPr>
        <p:blipFill rotWithShape="1">
          <a:blip r:embed="rId3"/>
          <a:srcRect l="53483" t="78886" r="32879" b="-307"/>
          <a:stretch/>
        </p:blipFill>
        <p:spPr>
          <a:xfrm>
            <a:off x="3247391" y="3828305"/>
            <a:ext cx="803592" cy="715816"/>
          </a:xfrm>
          <a:prstGeom prst="rect">
            <a:avLst/>
          </a:prstGeom>
        </p:spPr>
      </p:pic>
      <p:pic>
        <p:nvPicPr>
          <p:cNvPr id="32" name="Picture 31">
            <a:extLst>
              <a:ext uri="{FF2B5EF4-FFF2-40B4-BE49-F238E27FC236}">
                <a16:creationId xmlns:a16="http://schemas.microsoft.com/office/drawing/2014/main" id="{AE7AF991-AEA8-44D8-8E33-A86D23997F41}"/>
              </a:ext>
              <a:ext uri="{C183D7F6-B498-43B3-948B-1728B52AA6E4}">
                <adec:decorative xmlns:adec="http://schemas.microsoft.com/office/drawing/2017/decorative" val="1"/>
              </a:ext>
            </a:extLst>
          </p:cNvPr>
          <p:cNvPicPr>
            <a:picLocks noChangeAspect="1"/>
          </p:cNvPicPr>
          <p:nvPr/>
        </p:nvPicPr>
        <p:blipFill rotWithShape="1">
          <a:blip r:embed="rId3"/>
          <a:srcRect l="66879" t="78886" r="19483" b="-307"/>
          <a:stretch/>
        </p:blipFill>
        <p:spPr>
          <a:xfrm>
            <a:off x="2483364" y="3854738"/>
            <a:ext cx="803592" cy="715816"/>
          </a:xfrm>
          <a:prstGeom prst="rect">
            <a:avLst/>
          </a:prstGeom>
        </p:spPr>
      </p:pic>
      <p:sp>
        <p:nvSpPr>
          <p:cNvPr id="3" name="TextBox 2">
            <a:extLst>
              <a:ext uri="{FF2B5EF4-FFF2-40B4-BE49-F238E27FC236}">
                <a16:creationId xmlns:a16="http://schemas.microsoft.com/office/drawing/2014/main" id="{6ED19F21-3B14-40EC-8E45-D94B70E76320}"/>
              </a:ext>
            </a:extLst>
          </p:cNvPr>
          <p:cNvSpPr txBox="1"/>
          <p:nvPr/>
        </p:nvSpPr>
        <p:spPr>
          <a:xfrm>
            <a:off x="10903" y="4697488"/>
            <a:ext cx="4380987" cy="1477328"/>
          </a:xfrm>
          <a:prstGeom prst="rect">
            <a:avLst/>
          </a:prstGeom>
          <a:noFill/>
        </p:spPr>
        <p:txBody>
          <a:bodyPr wrap="square" rtlCol="0">
            <a:spAutoFit/>
          </a:bodyPr>
          <a:lstStyle/>
          <a:p>
            <a:r>
              <a:rPr lang="en-GB" sz="1500" dirty="0">
                <a:solidFill>
                  <a:schemeClr val="bg1"/>
                </a:solidFill>
                <a:latin typeface="Raleway" pitchFamily="2" charset="0"/>
              </a:rPr>
              <a:t>5. Once a blue card holder has touched two people, they can now switch to the white ‘immune’ card, and do not need to take any further action.</a:t>
            </a:r>
          </a:p>
          <a:p>
            <a:r>
              <a:rPr lang="en-GB" sz="1500" dirty="0">
                <a:solidFill>
                  <a:schemeClr val="bg1"/>
                </a:solidFill>
                <a:latin typeface="Raleway" pitchFamily="2" charset="0"/>
              </a:rPr>
              <a:t>6. The game ends when everyone in the group is either holding a yellow or a white card.</a:t>
            </a:r>
            <a:endParaRPr lang="en-GB" sz="1500" dirty="0"/>
          </a:p>
        </p:txBody>
      </p:sp>
      <p:sp>
        <p:nvSpPr>
          <p:cNvPr id="4" name="Footer Placeholder 3">
            <a:extLst>
              <a:ext uri="{FF2B5EF4-FFF2-40B4-BE49-F238E27FC236}">
                <a16:creationId xmlns:a16="http://schemas.microsoft.com/office/drawing/2014/main" id="{9398CF7F-9CAE-4415-904D-E9B54A013B1D}"/>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19669297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630000" y="363600"/>
            <a:ext cx="6929438" cy="1324800"/>
          </a:xfrm>
        </p:spPr>
        <p:txBody>
          <a:bodyPr>
            <a:normAutofit/>
          </a:bodyPr>
          <a:lstStyle/>
          <a:p>
            <a:r>
              <a:rPr lang="en-GB" dirty="0">
                <a:latin typeface="Raleway" pitchFamily="2" charset="0"/>
              </a:rPr>
              <a:t>Discussion</a:t>
            </a:r>
          </a:p>
        </p:txBody>
      </p:sp>
      <p:sp>
        <p:nvSpPr>
          <p:cNvPr id="6" name="Content Placeholder 5">
            <a:extLst>
              <a:ext uri="{FF2B5EF4-FFF2-40B4-BE49-F238E27FC236}">
                <a16:creationId xmlns:a16="http://schemas.microsoft.com/office/drawing/2014/main" id="{FE6D1F62-832D-40D0-ABE2-31AC9518366F}"/>
              </a:ext>
            </a:extLst>
          </p:cNvPr>
          <p:cNvSpPr>
            <a:spLocks noGrp="1"/>
          </p:cNvSpPr>
          <p:nvPr>
            <p:ph idx="1"/>
          </p:nvPr>
        </p:nvSpPr>
        <p:spPr>
          <a:xfrm>
            <a:off x="628650" y="2234699"/>
            <a:ext cx="6929438" cy="3033492"/>
          </a:xfrm>
        </p:spPr>
        <p:txBody>
          <a:bodyPr>
            <a:normAutofit lnSpcReduction="10000"/>
          </a:bodyPr>
          <a:lstStyle/>
          <a:p>
            <a:pPr marL="0" indent="0">
              <a:buNone/>
            </a:pPr>
            <a:r>
              <a:rPr lang="en-GB" dirty="0">
                <a:latin typeface="Raleway" pitchFamily="2" charset="0"/>
              </a:rPr>
              <a:t>What considerations are needed when discussing topics such as vaccinations and how can these be addressed?</a:t>
            </a:r>
          </a:p>
          <a:p>
            <a:pPr marL="0" indent="0">
              <a:buNone/>
            </a:pPr>
            <a:endParaRPr lang="en-GB" dirty="0">
              <a:latin typeface="Raleway" pitchFamily="2" charset="0"/>
            </a:endParaRPr>
          </a:p>
          <a:p>
            <a:pPr marL="0" indent="0">
              <a:buNone/>
            </a:pPr>
            <a:r>
              <a:rPr lang="en-GB" dirty="0">
                <a:latin typeface="Raleway" pitchFamily="2" charset="0"/>
              </a:rPr>
              <a:t>Are there any common misconceptions about vaccines you come across in your setting?</a:t>
            </a:r>
          </a:p>
          <a:p>
            <a:pPr marL="0" indent="0">
              <a:buNone/>
            </a:pPr>
            <a:endParaRPr lang="en-GB" dirty="0">
              <a:latin typeface="Raleway" pitchFamily="2" charset="0"/>
            </a:endParaRP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rPr>
              <a:t>e-Bug.eu</a:t>
            </a:r>
          </a:p>
        </p:txBody>
      </p:sp>
    </p:spTree>
    <p:extLst>
      <p:ext uri="{BB962C8B-B14F-4D97-AF65-F5344CB8AC3E}">
        <p14:creationId xmlns:p14="http://schemas.microsoft.com/office/powerpoint/2010/main" val="1019624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2936C-F457-4A62-BD1F-64DD7280BDA3}"/>
              </a:ext>
            </a:extLst>
          </p:cNvPr>
          <p:cNvSpPr>
            <a:spLocks noGrp="1"/>
          </p:cNvSpPr>
          <p:nvPr>
            <p:ph type="title"/>
          </p:nvPr>
        </p:nvSpPr>
        <p:spPr/>
        <p:txBody>
          <a:bodyPr/>
          <a:lstStyle/>
          <a:p>
            <a:r>
              <a:rPr lang="en-GB" sz="4000" kern="1200" dirty="0">
                <a:solidFill>
                  <a:srgbClr val="302564"/>
                </a:solidFill>
                <a:effectLst/>
                <a:latin typeface="Raleway" pitchFamily="2" charset="0"/>
                <a:ea typeface="+mj-ea"/>
                <a:cs typeface="Arial" panose="020B0604020202020204" pitchFamily="34" charset="0"/>
              </a:rPr>
              <a:t>Teaching Resources Available for:</a:t>
            </a:r>
            <a:endParaRPr lang="en-GB" dirty="0"/>
          </a:p>
        </p:txBody>
      </p:sp>
      <p:sp>
        <p:nvSpPr>
          <p:cNvPr id="58" name="Rectangle: Rounded Corners 57">
            <a:extLst>
              <a:ext uri="{FF2B5EF4-FFF2-40B4-BE49-F238E27FC236}">
                <a16:creationId xmlns:a16="http://schemas.microsoft.com/office/drawing/2014/main" id="{8E95EE9F-617B-4975-95AC-1F20F1968487}"/>
              </a:ext>
            </a:extLst>
          </p:cNvPr>
          <p:cNvSpPr/>
          <p:nvPr/>
        </p:nvSpPr>
        <p:spPr>
          <a:xfrm>
            <a:off x="3559743" y="2519469"/>
            <a:ext cx="3343275" cy="611614"/>
          </a:xfrm>
          <a:prstGeom prst="roundRect">
            <a:avLst/>
          </a:prstGeom>
          <a:solidFill>
            <a:schemeClr val="accent4"/>
          </a:solidFill>
          <a:ln>
            <a:solidFill>
              <a:schemeClr val="accent4"/>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tx1"/>
                </a:solidFill>
                <a:latin typeface="Raleway" pitchFamily="2" charset="0"/>
                <a:cs typeface="Arial" panose="020B0604020202020204" pitchFamily="34" charset="0"/>
              </a:rPr>
              <a:t>KS2</a:t>
            </a:r>
          </a:p>
        </p:txBody>
      </p:sp>
      <p:sp>
        <p:nvSpPr>
          <p:cNvPr id="59" name="Rectangle: Rounded Corners 58">
            <a:extLst>
              <a:ext uri="{FF2B5EF4-FFF2-40B4-BE49-F238E27FC236}">
                <a16:creationId xmlns:a16="http://schemas.microsoft.com/office/drawing/2014/main" id="{006CF9D9-66A6-4743-8730-B1B2CDB86B68}"/>
              </a:ext>
            </a:extLst>
          </p:cNvPr>
          <p:cNvSpPr/>
          <p:nvPr/>
        </p:nvSpPr>
        <p:spPr>
          <a:xfrm>
            <a:off x="3559743" y="3243331"/>
            <a:ext cx="3343275" cy="611614"/>
          </a:xfrm>
          <a:prstGeom prst="roundRect">
            <a:avLst/>
          </a:prstGeom>
          <a:solidFill>
            <a:schemeClr val="accent5"/>
          </a:solidFill>
          <a:ln>
            <a:solidFill>
              <a:schemeClr val="accent5"/>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bg1"/>
                </a:solidFill>
                <a:latin typeface="Raleway" pitchFamily="2" charset="0"/>
                <a:cs typeface="Arial" panose="020B0604020202020204" pitchFamily="34" charset="0"/>
              </a:rPr>
              <a:t>KS3</a:t>
            </a:r>
          </a:p>
        </p:txBody>
      </p:sp>
      <p:sp>
        <p:nvSpPr>
          <p:cNvPr id="60" name="Rectangle: Rounded Corners 59">
            <a:extLst>
              <a:ext uri="{FF2B5EF4-FFF2-40B4-BE49-F238E27FC236}">
                <a16:creationId xmlns:a16="http://schemas.microsoft.com/office/drawing/2014/main" id="{F8FC73B7-E1F8-4B72-8C6F-544163B30848}"/>
              </a:ext>
            </a:extLst>
          </p:cNvPr>
          <p:cNvSpPr/>
          <p:nvPr/>
        </p:nvSpPr>
        <p:spPr>
          <a:xfrm>
            <a:off x="3559743" y="4013365"/>
            <a:ext cx="3343275" cy="611614"/>
          </a:xfrm>
          <a:prstGeom prst="roundRect">
            <a:avLst/>
          </a:prstGeom>
          <a:solidFill>
            <a:schemeClr val="accent6"/>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bg1"/>
                </a:solidFill>
                <a:latin typeface="Raleway" pitchFamily="2" charset="0"/>
                <a:cs typeface="Arial" panose="020B0604020202020204" pitchFamily="34" charset="0"/>
              </a:rPr>
              <a:t>KS4</a:t>
            </a:r>
          </a:p>
        </p:txBody>
      </p:sp>
      <p:sp>
        <p:nvSpPr>
          <p:cNvPr id="61" name="Rectangle: Rounded Corners 60">
            <a:extLst>
              <a:ext uri="{FF2B5EF4-FFF2-40B4-BE49-F238E27FC236}">
                <a16:creationId xmlns:a16="http://schemas.microsoft.com/office/drawing/2014/main" id="{75ECE17A-552A-4850-B5C2-84C5F5C7D064}"/>
              </a:ext>
            </a:extLst>
          </p:cNvPr>
          <p:cNvSpPr/>
          <p:nvPr/>
        </p:nvSpPr>
        <p:spPr>
          <a:xfrm>
            <a:off x="1626804" y="2519469"/>
            <a:ext cx="2290127" cy="2105508"/>
          </a:xfrm>
          <a:prstGeom prst="round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latin typeface="Raleway" pitchFamily="2" charset="0"/>
                <a:cs typeface="Arial" panose="020B0604020202020204" pitchFamily="34" charset="0"/>
              </a:rPr>
              <a:t>Vaccinations</a:t>
            </a:r>
          </a:p>
        </p:txBody>
      </p:sp>
      <p:sp>
        <p:nvSpPr>
          <p:cNvPr id="52" name="Footer Placeholder 3">
            <a:extLst>
              <a:ext uri="{FF2B5EF4-FFF2-40B4-BE49-F238E27FC236}">
                <a16:creationId xmlns:a16="http://schemas.microsoft.com/office/drawing/2014/main" id="{5B1B6EBF-0D8F-41AD-A70C-51B78671EC16}"/>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682943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23AFC-F6C1-4503-8BE2-AE95BC5A3361}"/>
              </a:ext>
            </a:extLst>
          </p:cNvPr>
          <p:cNvSpPr>
            <a:spLocks noGrp="1"/>
          </p:cNvSpPr>
          <p:nvPr>
            <p:ph type="title"/>
          </p:nvPr>
        </p:nvSpPr>
        <p:spPr/>
        <p:txBody>
          <a:bodyPr/>
          <a:lstStyle/>
          <a:p>
            <a:r>
              <a:rPr lang="en-GB" dirty="0">
                <a:latin typeface="Raleway" pitchFamily="2" charset="0"/>
              </a:rPr>
              <a:t>Learning Outcomes for Educators</a:t>
            </a:r>
          </a:p>
        </p:txBody>
      </p:sp>
      <p:sp>
        <p:nvSpPr>
          <p:cNvPr id="3" name="Footer Placeholder 2">
            <a:extLst>
              <a:ext uri="{FF2B5EF4-FFF2-40B4-BE49-F238E27FC236}">
                <a16:creationId xmlns:a16="http://schemas.microsoft.com/office/drawing/2014/main" id="{F12B65FB-573E-4DA3-8029-3002C3409A9F}"/>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rPr>
              <a:t>e-Bug.eu</a:t>
            </a:r>
          </a:p>
        </p:txBody>
      </p:sp>
      <p:sp>
        <p:nvSpPr>
          <p:cNvPr id="6" name="TextBox 5">
            <a:extLst>
              <a:ext uri="{FF2B5EF4-FFF2-40B4-BE49-F238E27FC236}">
                <a16:creationId xmlns:a16="http://schemas.microsoft.com/office/drawing/2014/main" id="{8BB4F3FD-F36B-4AF0-8358-CCE3BFCA2DAA}"/>
              </a:ext>
            </a:extLst>
          </p:cNvPr>
          <p:cNvSpPr txBox="1"/>
          <p:nvPr/>
        </p:nvSpPr>
        <p:spPr>
          <a:xfrm>
            <a:off x="545221" y="1595789"/>
            <a:ext cx="7766675" cy="31700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rPr>
              <a:t>After this session you will:</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endParaRPr>
          </a:p>
          <a:p>
            <a:pPr marL="214313" marR="0" lvl="0" indent="-214313"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rPr>
              <a:t>Have access to simple information to support students in developing their knowledge of vaccinations and how they work</a:t>
            </a:r>
          </a:p>
          <a:p>
            <a:pPr marL="214313" marR="0" lvl="0" indent="-214313"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endParaRPr>
          </a:p>
          <a:p>
            <a:pPr marL="214313" marR="0" lvl="0" indent="-214313"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rPr>
              <a:t>Feel confident in supporting students to learn about the discovery of vaccinations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302564"/>
              </a:solidFill>
              <a:effectLst/>
              <a:uLnTx/>
              <a:uFillTx/>
              <a:latin typeface="Raleway" pitchFamily="2" charset="0"/>
              <a:cs typeface="Arial" panose="020B0604020202020204" pitchFamily="34" charset="0"/>
            </a:endParaRPr>
          </a:p>
        </p:txBody>
      </p:sp>
    </p:spTree>
    <p:extLst>
      <p:ext uri="{BB962C8B-B14F-4D97-AF65-F5344CB8AC3E}">
        <p14:creationId xmlns:p14="http://schemas.microsoft.com/office/powerpoint/2010/main" val="3470408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630000" y="363600"/>
            <a:ext cx="4264819" cy="1078180"/>
          </a:xfrm>
        </p:spPr>
        <p:txBody>
          <a:bodyPr>
            <a:normAutofit/>
          </a:bodyPr>
          <a:lstStyle/>
          <a:p>
            <a:r>
              <a:rPr lang="en-GB" dirty="0">
                <a:latin typeface="Raleway" pitchFamily="2" charset="0"/>
              </a:rPr>
              <a:t>Immunity</a:t>
            </a:r>
          </a:p>
        </p:txBody>
      </p:sp>
      <p:sp>
        <p:nvSpPr>
          <p:cNvPr id="8" name="Content Placeholder 2">
            <a:extLst>
              <a:ext uri="{FF2B5EF4-FFF2-40B4-BE49-F238E27FC236}">
                <a16:creationId xmlns:a16="http://schemas.microsoft.com/office/drawing/2014/main" id="{56510EEA-3182-4C74-915E-FFAA35FC17A2}"/>
              </a:ext>
            </a:extLst>
          </p:cNvPr>
          <p:cNvSpPr>
            <a:spLocks noGrp="1"/>
          </p:cNvSpPr>
          <p:nvPr>
            <p:ph idx="1"/>
          </p:nvPr>
        </p:nvSpPr>
        <p:spPr>
          <a:xfrm>
            <a:off x="545221" y="1545770"/>
            <a:ext cx="7899332" cy="3870450"/>
          </a:xfrm>
        </p:spPr>
        <p:txBody>
          <a:bodyPr>
            <a:normAutofit/>
          </a:bodyPr>
          <a:lstStyle/>
          <a:p>
            <a:r>
              <a:rPr lang="en-GB" sz="1800" dirty="0">
                <a:latin typeface="Raleway" pitchFamily="2" charset="0"/>
              </a:rPr>
              <a:t>Our immune system helps us fight off microbes that enter our body</a:t>
            </a:r>
          </a:p>
          <a:p>
            <a:endParaRPr lang="en-GB" sz="1800" dirty="0">
              <a:latin typeface="Raleway" pitchFamily="2" charset="0"/>
            </a:endParaRPr>
          </a:p>
          <a:p>
            <a:r>
              <a:rPr lang="en-GB" sz="1800" dirty="0">
                <a:latin typeface="Raleway" pitchFamily="2" charset="0"/>
              </a:rPr>
              <a:t>White blood cells are an important part of our immune system</a:t>
            </a:r>
          </a:p>
          <a:p>
            <a:pPr lvl="1"/>
            <a:r>
              <a:rPr lang="en-GB" sz="1800" dirty="0">
                <a:latin typeface="Raleway" pitchFamily="2" charset="0"/>
              </a:rPr>
              <a:t>They create antibodies specific for that infection</a:t>
            </a:r>
          </a:p>
          <a:p>
            <a:pPr marL="342900" lvl="1" indent="0">
              <a:buNone/>
            </a:pPr>
            <a:endParaRPr lang="en-GB" sz="1800" dirty="0">
              <a:latin typeface="Raleway" pitchFamily="2" charset="0"/>
            </a:endParaRPr>
          </a:p>
          <a:p>
            <a:r>
              <a:rPr lang="en-GB" sz="1800" dirty="0">
                <a:latin typeface="Raleway" pitchFamily="2" charset="0"/>
              </a:rPr>
              <a:t>Antibodies attach to the microbes to fight them off</a:t>
            </a:r>
          </a:p>
          <a:p>
            <a:endParaRPr lang="en-GB" sz="1800" dirty="0">
              <a:latin typeface="Raleway" pitchFamily="2" charset="0"/>
            </a:endParaRPr>
          </a:p>
          <a:p>
            <a:r>
              <a:rPr lang="en-GB" sz="1800" dirty="0">
                <a:latin typeface="Raleway" pitchFamily="2" charset="0"/>
              </a:rPr>
              <a:t>The antibody remembers the microbe and is able to fight it off more quickly if re-exposed to it</a:t>
            </a:r>
          </a:p>
          <a:p>
            <a:endParaRPr lang="en-GB" sz="1800" dirty="0">
              <a:latin typeface="Raleway" pitchFamily="2" charset="0"/>
            </a:endParaRPr>
          </a:p>
          <a:p>
            <a:r>
              <a:rPr lang="en-GB" sz="1800" dirty="0">
                <a:latin typeface="Raleway" pitchFamily="2" charset="0"/>
              </a:rPr>
              <a:t>Immunity can be acquired in different ways…</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rPr>
              <a:t>e-Bug.eu</a:t>
            </a:r>
          </a:p>
        </p:txBody>
      </p:sp>
    </p:spTree>
    <p:extLst>
      <p:ext uri="{BB962C8B-B14F-4D97-AF65-F5344CB8AC3E}">
        <p14:creationId xmlns:p14="http://schemas.microsoft.com/office/powerpoint/2010/main" val="21308285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8DDA36B-0C1E-4F37-88E7-9ED91D6B91E3}"/>
              </a:ext>
            </a:extLst>
          </p:cNvPr>
          <p:cNvSpPr>
            <a:spLocks noGrp="1"/>
          </p:cNvSpPr>
          <p:nvPr>
            <p:ph type="title" idx="4294967295"/>
          </p:nvPr>
        </p:nvSpPr>
        <p:spPr>
          <a:xfrm>
            <a:off x="0" y="0"/>
            <a:ext cx="9244013" cy="1108075"/>
          </a:xfrm>
        </p:spPr>
        <p:txBody>
          <a:bodyPr>
            <a:noAutofit/>
          </a:bodyPr>
          <a:lstStyle/>
          <a:p>
            <a:r>
              <a:rPr lang="en-GB" sz="3600" dirty="0">
                <a:solidFill>
                  <a:schemeClr val="bg1"/>
                </a:solidFill>
                <a:latin typeface="Raleway" pitchFamily="2" charset="0"/>
              </a:rPr>
              <a:t>How do vaccinations prevent infections?</a:t>
            </a:r>
          </a:p>
        </p:txBody>
      </p:sp>
      <p:sp>
        <p:nvSpPr>
          <p:cNvPr id="6" name="Slide Number Placeholder 5"/>
          <p:cNvSpPr>
            <a:spLocks noGrp="1"/>
          </p:cNvSpPr>
          <p:nvPr>
            <p:ph type="sldNum" sz="quarter" idx="4294967295"/>
          </p:nvPr>
        </p:nvSpPr>
        <p:spPr>
          <a:xfrm>
            <a:off x="7010400" y="6356350"/>
            <a:ext cx="2133600" cy="365125"/>
          </a:xfrm>
          <a:prstGeom prst="rect">
            <a:avLst/>
          </a:prstGeom>
        </p:spPr>
        <p:txBody>
          <a:bodyPr/>
          <a:lstStyle/>
          <a:p>
            <a:fld id="{92D7E7EC-F8AF-4DDA-A728-D19E50178E0E}" type="slidenum">
              <a:rPr lang="en-GB" smtClean="0"/>
              <a:t>5</a:t>
            </a:fld>
            <a:endParaRPr lang="en-GB" dirty="0"/>
          </a:p>
        </p:txBody>
      </p:sp>
      <p:pic>
        <p:nvPicPr>
          <p:cNvPr id="8" name="-muIoWofsCE">
            <a:hlinkClick r:id="" action="ppaction://media"/>
            <a:extLst>
              <a:ext uri="{C183D7F6-B498-43B3-948B-1728B52AA6E4}">
                <adec:decorative xmlns:adec="http://schemas.microsoft.com/office/drawing/2017/decorative" val="1"/>
              </a:ext>
            </a:extLst>
          </p:cNvPr>
          <p:cNvPicPr>
            <a:picLocks noRot="1" noChangeAspect="1"/>
          </p:cNvPicPr>
          <p:nvPr>
            <a:videoFile r:link="rId1"/>
          </p:nvPr>
        </p:nvPicPr>
        <p:blipFill>
          <a:blip r:embed="rId4"/>
          <a:stretch>
            <a:fillRect/>
          </a:stretch>
        </p:blipFill>
        <p:spPr>
          <a:xfrm>
            <a:off x="1174750" y="984250"/>
            <a:ext cx="6965950" cy="5226054"/>
          </a:xfrm>
          <a:prstGeom prst="rect">
            <a:avLst/>
          </a:prstGeom>
        </p:spPr>
      </p:pic>
      <p:sp>
        <p:nvSpPr>
          <p:cNvPr id="4" name="Footer Placeholder 3">
            <a:extLst>
              <a:ext uri="{C183D7F6-B498-43B3-948B-1728B52AA6E4}">
                <adec:decorative xmlns:adec="http://schemas.microsoft.com/office/drawing/2017/decorative" val="1"/>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12282452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BED4F69-CB3C-40F6-973C-35CA375BD027}"/>
              </a:ext>
            </a:extLst>
          </p:cNvPr>
          <p:cNvSpPr>
            <a:spLocks noGrp="1"/>
          </p:cNvSpPr>
          <p:nvPr>
            <p:ph type="title"/>
          </p:nvPr>
        </p:nvSpPr>
        <p:spPr>
          <a:xfrm>
            <a:off x="628650" y="116217"/>
            <a:ext cx="7886700" cy="1325563"/>
          </a:xfrm>
        </p:spPr>
        <p:txBody>
          <a:bodyPr/>
          <a:lstStyle/>
          <a:p>
            <a:r>
              <a:rPr lang="en-GB" dirty="0">
                <a:latin typeface="Raleway" pitchFamily="2" charset="0"/>
              </a:rPr>
              <a:t>Vaccinations</a:t>
            </a:r>
          </a:p>
        </p:txBody>
      </p:sp>
      <p:sp>
        <p:nvSpPr>
          <p:cNvPr id="8" name="Content Placeholder 2">
            <a:extLst>
              <a:ext uri="{FF2B5EF4-FFF2-40B4-BE49-F238E27FC236}">
                <a16:creationId xmlns:a16="http://schemas.microsoft.com/office/drawing/2014/main" id="{56510EEA-3182-4C74-915E-FFAA35FC17A2}"/>
              </a:ext>
            </a:extLst>
          </p:cNvPr>
          <p:cNvSpPr>
            <a:spLocks noGrp="1"/>
          </p:cNvSpPr>
          <p:nvPr>
            <p:ph idx="1"/>
          </p:nvPr>
        </p:nvSpPr>
        <p:spPr>
          <a:xfrm>
            <a:off x="545221" y="1545770"/>
            <a:ext cx="7899332" cy="3870450"/>
          </a:xfrm>
        </p:spPr>
        <p:txBody>
          <a:bodyPr>
            <a:normAutofit/>
          </a:bodyPr>
          <a:lstStyle/>
          <a:p>
            <a:r>
              <a:rPr lang="en-GB" sz="1800" dirty="0">
                <a:latin typeface="Raleway" pitchFamily="2" charset="0"/>
              </a:rPr>
              <a:t>This enables protection before an individual contracts an infectious disease and is a safer way to acquire immunity</a:t>
            </a:r>
          </a:p>
          <a:p>
            <a:endParaRPr lang="en-GB" sz="1800" dirty="0">
              <a:latin typeface="Raleway" pitchFamily="2" charset="0"/>
            </a:endParaRPr>
          </a:p>
          <a:p>
            <a:r>
              <a:rPr lang="en-GB" sz="1800" dirty="0">
                <a:latin typeface="Raleway" pitchFamily="2" charset="0"/>
              </a:rPr>
              <a:t>Vaccines often include inactive or weakened forms of the antigen that causes infection</a:t>
            </a:r>
          </a:p>
          <a:p>
            <a:endParaRPr lang="en-GB" sz="1800" dirty="0">
              <a:latin typeface="Raleway" pitchFamily="2" charset="0"/>
            </a:endParaRPr>
          </a:p>
          <a:p>
            <a:r>
              <a:rPr lang="en-GB" sz="1800" dirty="0">
                <a:latin typeface="Raleway" pitchFamily="2" charset="0"/>
              </a:rPr>
              <a:t>After vaccination, the immune system mimics the body’s natural response</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rPr>
              <a:t>e-Bug.eu</a:t>
            </a:r>
          </a:p>
        </p:txBody>
      </p:sp>
    </p:spTree>
    <p:extLst>
      <p:ext uri="{BB962C8B-B14F-4D97-AF65-F5344CB8AC3E}">
        <p14:creationId xmlns:p14="http://schemas.microsoft.com/office/powerpoint/2010/main" val="1219237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3FC6BEA-2B06-4043-B7A6-8A0402C927D4}"/>
              </a:ext>
            </a:extLst>
          </p:cNvPr>
          <p:cNvSpPr>
            <a:spLocks noGrp="1"/>
          </p:cNvSpPr>
          <p:nvPr>
            <p:ph type="title"/>
          </p:nvPr>
        </p:nvSpPr>
        <p:spPr>
          <a:xfrm>
            <a:off x="226237" y="66554"/>
            <a:ext cx="4442114" cy="1325563"/>
          </a:xfrm>
        </p:spPr>
        <p:txBody>
          <a:bodyPr>
            <a:noAutofit/>
          </a:bodyPr>
          <a:lstStyle/>
          <a:p>
            <a:r>
              <a:rPr lang="en-GB" dirty="0">
                <a:latin typeface="Raleway" pitchFamily="2" charset="0"/>
              </a:rPr>
              <a:t>Why are vaccines important?  </a:t>
            </a:r>
          </a:p>
        </p:txBody>
      </p:sp>
      <p:sp>
        <p:nvSpPr>
          <p:cNvPr id="3" name="Content Placeholder 2">
            <a:extLst>
              <a:ext uri="{FF2B5EF4-FFF2-40B4-BE49-F238E27FC236}">
                <a16:creationId xmlns:a16="http://schemas.microsoft.com/office/drawing/2014/main" id="{653AF78B-0EB0-4D80-9D60-4FE0A5467E31}"/>
              </a:ext>
            </a:extLst>
          </p:cNvPr>
          <p:cNvSpPr>
            <a:spLocks noGrp="1"/>
          </p:cNvSpPr>
          <p:nvPr>
            <p:ph idx="1"/>
          </p:nvPr>
        </p:nvSpPr>
        <p:spPr>
          <a:xfrm>
            <a:off x="435949" y="1690689"/>
            <a:ext cx="4136051" cy="4351338"/>
          </a:xfrm>
        </p:spPr>
        <p:txBody>
          <a:bodyPr>
            <a:normAutofit fontScale="85000" lnSpcReduction="10000"/>
          </a:bodyPr>
          <a:lstStyle/>
          <a:p>
            <a:r>
              <a:rPr lang="en-GB" sz="2000" dirty="0">
                <a:latin typeface="Raleway" pitchFamily="2" charset="0"/>
              </a:rPr>
              <a:t>Limits dangerous infections through individual and heard immunity</a:t>
            </a:r>
          </a:p>
          <a:p>
            <a:pPr lvl="1"/>
            <a:r>
              <a:rPr lang="en-GB" sz="2000" dirty="0">
                <a:latin typeface="Raleway" pitchFamily="2" charset="0"/>
              </a:rPr>
              <a:t>Herd Immunity occurs when the vaccination of a portion of a population provides protection to unvaccinated individuals</a:t>
            </a:r>
          </a:p>
          <a:p>
            <a:pPr marL="457200" lvl="1" indent="0">
              <a:buNone/>
            </a:pPr>
            <a:endParaRPr lang="en-GB" sz="2000" dirty="0">
              <a:latin typeface="Raleway" pitchFamily="2" charset="0"/>
            </a:endParaRPr>
          </a:p>
          <a:p>
            <a:r>
              <a:rPr lang="en-GB" sz="2000" dirty="0">
                <a:latin typeface="Raleway" pitchFamily="2" charset="0"/>
              </a:rPr>
              <a:t>Reduce use of medicines to treat infections </a:t>
            </a:r>
          </a:p>
          <a:p>
            <a:pPr lvl="1"/>
            <a:r>
              <a:rPr lang="en-GB" sz="2000" dirty="0">
                <a:latin typeface="Raleway" pitchFamily="2" charset="0"/>
              </a:rPr>
              <a:t>Reducing strain on the NHS and the overuse of antibiotics</a:t>
            </a:r>
          </a:p>
          <a:p>
            <a:pPr lvl="1"/>
            <a:endParaRPr lang="en-GB" sz="2000" dirty="0">
              <a:latin typeface="Raleway" pitchFamily="2" charset="0"/>
            </a:endParaRPr>
          </a:p>
          <a:p>
            <a:r>
              <a:rPr lang="en-GB" sz="2000" dirty="0">
                <a:latin typeface="Raleway" pitchFamily="2" charset="0"/>
              </a:rPr>
              <a:t>The NHS childhood </a:t>
            </a:r>
            <a:r>
              <a:rPr lang="en-GB" sz="2000" dirty="0">
                <a:latin typeface="Raleway" pitchFamily="2" charset="0"/>
                <a:hlinkClick r:id="rId3"/>
              </a:rPr>
              <a:t>vaccination schedule</a:t>
            </a:r>
            <a:r>
              <a:rPr lang="en-GB" sz="2000" dirty="0">
                <a:latin typeface="Raleway" pitchFamily="2" charset="0"/>
              </a:rPr>
              <a:t> outlines what vaccinations we need to receive and when </a:t>
            </a:r>
            <a:endParaRPr lang="en-GB" sz="1800" dirty="0">
              <a:latin typeface="Raleway" pitchFamily="2" charset="0"/>
            </a:endParaRPr>
          </a:p>
        </p:txBody>
      </p:sp>
      <p:sp>
        <p:nvSpPr>
          <p:cNvPr id="5" name="Footer Placeholder 4"/>
          <p:cNvSpPr>
            <a:spLocks noGrp="1"/>
          </p:cNvSpPr>
          <p:nvPr>
            <p:ph type="ftr" sz="quarter" idx="11"/>
          </p:nvPr>
        </p:nvSpPr>
        <p:spPr/>
        <p:txBody>
          <a:bodyPr/>
          <a:lstStyle/>
          <a:p>
            <a:r>
              <a:rPr lang="en-GB" dirty="0">
                <a:latin typeface="Raleway" pitchFamily="2" charset="0"/>
              </a:rPr>
              <a:t>e-Bug.eu</a:t>
            </a:r>
          </a:p>
        </p:txBody>
      </p:sp>
      <p:sp>
        <p:nvSpPr>
          <p:cNvPr id="7" name="Slide Number Placeholder 6"/>
          <p:cNvSpPr>
            <a:spLocks noGrp="1"/>
          </p:cNvSpPr>
          <p:nvPr>
            <p:ph type="sldNum" sz="quarter" idx="4294967295"/>
          </p:nvPr>
        </p:nvSpPr>
        <p:spPr>
          <a:xfrm>
            <a:off x="7010400" y="6356350"/>
            <a:ext cx="2133600" cy="365125"/>
          </a:xfrm>
          <a:prstGeom prst="rect">
            <a:avLst/>
          </a:prstGeom>
        </p:spPr>
        <p:txBody>
          <a:bodyPr/>
          <a:lstStyle/>
          <a:p>
            <a:fld id="{92D7E7EC-F8AF-4DDA-A728-D19E50178E0E}" type="slidenum">
              <a:rPr lang="en-GB" smtClean="0">
                <a:latin typeface="Raleway" pitchFamily="2" charset="0"/>
              </a:rPr>
              <a:t>7</a:t>
            </a:fld>
            <a:endParaRPr lang="en-GB" dirty="0">
              <a:latin typeface="Raleway" pitchFamily="2" charset="0"/>
            </a:endParaRPr>
          </a:p>
        </p:txBody>
      </p:sp>
      <p:pic>
        <p:nvPicPr>
          <p:cNvPr id="10" name="Picture 9" descr="A timeline to show the number of cases per year pre-vaccine (presented first), compared to cases per year post-vaccine for 5 disease. &#10;Diptheria: 50,804 in 1941, 1 case in 2014 (vaccine in 1942). &#10;Pertussis: 92,407 in 1956, 3506 cases in 2014 (vaccine in 1957). &#10;Measles: 460,407 in 1967, 130 cases in 2014 (vaccine in 1968). &#10;Hib: 862 in 1991, 12 cases in 2014 (vaccine in 1992). &#10;Men C: 883 in 1998, 28 cases in 2014 (vaccine in 1999)"/>
          <p:cNvPicPr>
            <a:picLocks noChangeAspect="1"/>
          </p:cNvPicPr>
          <p:nvPr/>
        </p:nvPicPr>
        <p:blipFill rotWithShape="1">
          <a:blip r:embed="rId4">
            <a:extLst>
              <a:ext uri="{28A0092B-C50C-407E-A947-70E740481C1C}">
                <a14:useLocalDpi xmlns:a14="http://schemas.microsoft.com/office/drawing/2010/main" val="0"/>
              </a:ext>
            </a:extLst>
          </a:blip>
          <a:srcRect t="23610" b="10002"/>
          <a:stretch/>
        </p:blipFill>
        <p:spPr>
          <a:xfrm>
            <a:off x="4764701" y="-19051"/>
            <a:ext cx="4527110" cy="6858001"/>
          </a:xfrm>
          <a:prstGeom prst="rect">
            <a:avLst/>
          </a:prstGeom>
        </p:spPr>
      </p:pic>
      <p:sp>
        <p:nvSpPr>
          <p:cNvPr id="11" name="TextBox 10"/>
          <p:cNvSpPr txBox="1"/>
          <p:nvPr/>
        </p:nvSpPr>
        <p:spPr>
          <a:xfrm>
            <a:off x="7448027" y="6431190"/>
            <a:ext cx="1695973" cy="461665"/>
          </a:xfrm>
          <a:prstGeom prst="rect">
            <a:avLst/>
          </a:prstGeom>
          <a:noFill/>
        </p:spPr>
        <p:txBody>
          <a:bodyPr wrap="square" rtlCol="0">
            <a:spAutoFit/>
          </a:bodyPr>
          <a:lstStyle/>
          <a:p>
            <a:r>
              <a:rPr lang="en-GB" sz="800" dirty="0">
                <a:latin typeface="Raleway" pitchFamily="2" charset="0"/>
              </a:rPr>
              <a:t>Taken from “Vaccines Work” infographic – Public Health England</a:t>
            </a:r>
          </a:p>
        </p:txBody>
      </p:sp>
    </p:spTree>
    <p:extLst>
      <p:ext uri="{BB962C8B-B14F-4D97-AF65-F5344CB8AC3E}">
        <p14:creationId xmlns:p14="http://schemas.microsoft.com/office/powerpoint/2010/main" val="3850511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1F71E-C859-4EF2-B086-7F722C79676A}"/>
              </a:ext>
            </a:extLst>
          </p:cNvPr>
          <p:cNvSpPr>
            <a:spLocks noGrp="1"/>
          </p:cNvSpPr>
          <p:nvPr>
            <p:ph type="title"/>
          </p:nvPr>
        </p:nvSpPr>
        <p:spPr/>
        <p:txBody>
          <a:bodyPr/>
          <a:lstStyle/>
          <a:p>
            <a:r>
              <a:rPr lang="en-GB" dirty="0"/>
              <a:t>Lesson Plans</a:t>
            </a:r>
          </a:p>
        </p:txBody>
      </p:sp>
      <p:sp>
        <p:nvSpPr>
          <p:cNvPr id="3" name="Text Placeholder 2">
            <a:extLst>
              <a:ext uri="{FF2B5EF4-FFF2-40B4-BE49-F238E27FC236}">
                <a16:creationId xmlns:a16="http://schemas.microsoft.com/office/drawing/2014/main" id="{8D2475F3-9612-401D-BB9E-67FEFD34517F}"/>
              </a:ext>
            </a:extLst>
          </p:cNvPr>
          <p:cNvSpPr>
            <a:spLocks noGrp="1"/>
          </p:cNvSpPr>
          <p:nvPr>
            <p:ph type="body" idx="1"/>
          </p:nvPr>
        </p:nvSpPr>
        <p:spPr/>
        <p:txBody>
          <a:bodyPr/>
          <a:lstStyle/>
          <a:p>
            <a:endParaRPr lang="en-GB" dirty="0">
              <a:latin typeface="Raleway" pitchFamily="2" charset="0"/>
            </a:endParaRPr>
          </a:p>
        </p:txBody>
      </p:sp>
      <p:sp>
        <p:nvSpPr>
          <p:cNvPr id="4" name="Footer Placeholder 3">
            <a:extLst>
              <a:ext uri="{FF2B5EF4-FFF2-40B4-BE49-F238E27FC236}">
                <a16:creationId xmlns:a16="http://schemas.microsoft.com/office/drawing/2014/main" id="{1FC558CE-238F-4290-99C7-22E3C7BEAAE3}"/>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132079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628650" y="365126"/>
            <a:ext cx="7886700" cy="809047"/>
          </a:xfrm>
        </p:spPr>
        <p:txBody>
          <a:bodyPr>
            <a:normAutofit/>
          </a:bodyPr>
          <a:lstStyle/>
          <a:p>
            <a:r>
              <a:rPr lang="en-GB" dirty="0">
                <a:latin typeface="Raleway" pitchFamily="2" charset="0"/>
              </a:rPr>
              <a:t>Learning Outcomes for Students</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2564"/>
                </a:solidFill>
                <a:effectLst/>
                <a:uLnTx/>
                <a:uFillTx/>
                <a:latin typeface="Raleway" pitchFamily="2" charset="0"/>
              </a:rPr>
              <a:t>e-Bug.eu</a:t>
            </a:r>
          </a:p>
        </p:txBody>
      </p:sp>
      <p:graphicFrame>
        <p:nvGraphicFramePr>
          <p:cNvPr id="8" name="Diagram 7">
            <a:extLst>
              <a:ext uri="{FF2B5EF4-FFF2-40B4-BE49-F238E27FC236}">
                <a16:creationId xmlns:a16="http://schemas.microsoft.com/office/drawing/2014/main" id="{4F07ED4D-527A-43C2-864C-0DA6A4498517}"/>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99474880"/>
              </p:ext>
            </p:extLst>
          </p:nvPr>
        </p:nvGraphicFramePr>
        <p:xfrm>
          <a:off x="830831" y="1487156"/>
          <a:ext cx="7490418" cy="4190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76503729"/>
      </p:ext>
    </p:extLst>
  </p:cSld>
  <p:clrMapOvr>
    <a:masterClrMapping/>
  </p:clrMapOvr>
</p:sld>
</file>

<file path=ppt/theme/theme1.xml><?xml version="1.0" encoding="utf-8"?>
<a:theme xmlns:a="http://schemas.openxmlformats.org/drawingml/2006/main" name="e-Bug theme">
  <a:themeElements>
    <a:clrScheme name="e-Bug master">
      <a:dk1>
        <a:srgbClr val="302564"/>
      </a:dk1>
      <a:lt1>
        <a:sysClr val="window" lastClr="FFFFFF"/>
      </a:lt1>
      <a:dk2>
        <a:srgbClr val="007C91"/>
      </a:dk2>
      <a:lt2>
        <a:srgbClr val="E7E6E6"/>
      </a:lt2>
      <a:accent1>
        <a:srgbClr val="F16436"/>
      </a:accent1>
      <a:accent2>
        <a:srgbClr val="FAC02B"/>
      </a:accent2>
      <a:accent3>
        <a:srgbClr val="8DC641"/>
      </a:accent3>
      <a:accent4>
        <a:srgbClr val="12B38F"/>
      </a:accent4>
      <a:accent5>
        <a:srgbClr val="2862A5"/>
      </a:accent5>
      <a:accent6>
        <a:srgbClr val="712B8F"/>
      </a:accent6>
      <a:hlink>
        <a:srgbClr val="302564"/>
      </a:hlink>
      <a:folHlink>
        <a:srgbClr val="712B8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Bug theme" id="{E6EA9DE8-92EC-4AA0-929A-03EF0EB79026}" vid="{5FB1F999-A2AA-4B7F-BF32-583CF02285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1556</TotalTime>
  <Words>3429</Words>
  <Application>Microsoft Office PowerPoint</Application>
  <PresentationFormat>On-screen Show (4:3)</PresentationFormat>
  <Paragraphs>208</Paragraphs>
  <Slides>14</Slides>
  <Notes>12</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Raleway</vt:lpstr>
      <vt:lpstr>e-Bug theme</vt:lpstr>
      <vt:lpstr>Vaccinations KS2-KS4</vt:lpstr>
      <vt:lpstr>Teaching Resources Available for:</vt:lpstr>
      <vt:lpstr>Learning Outcomes for Educators</vt:lpstr>
      <vt:lpstr>Immunity</vt:lpstr>
      <vt:lpstr>How do vaccinations prevent infections?</vt:lpstr>
      <vt:lpstr>Vaccinations</vt:lpstr>
      <vt:lpstr>Why are vaccines important?  </vt:lpstr>
      <vt:lpstr>Lesson Plans</vt:lpstr>
      <vt:lpstr>Learning Outcomes for Students</vt:lpstr>
      <vt:lpstr>KS2 - Vaccinations</vt:lpstr>
      <vt:lpstr>KS3 - Vaccinations</vt:lpstr>
      <vt:lpstr>KS4 - Vaccinations</vt:lpstr>
      <vt:lpstr>Demo: KS3 – Vaccinations</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Rowshonara Syeda</dc:creator>
  <cp:lastModifiedBy>Brieze Read</cp:lastModifiedBy>
  <cp:revision>43</cp:revision>
  <dcterms:created xsi:type="dcterms:W3CDTF">2020-02-13T15:59:41Z</dcterms:created>
  <dcterms:modified xsi:type="dcterms:W3CDTF">2022-08-31T13:27:12Z</dcterms:modified>
</cp:coreProperties>
</file>